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handoutMasterIdLst>
    <p:handoutMasterId r:id="rId19"/>
  </p:handoutMasterIdLst>
  <p:sldIdLst>
    <p:sldId id="256" r:id="rId2"/>
    <p:sldId id="257" r:id="rId3"/>
    <p:sldId id="259" r:id="rId4"/>
    <p:sldId id="260" r:id="rId5"/>
    <p:sldId id="261" r:id="rId6"/>
    <p:sldId id="274" r:id="rId7"/>
    <p:sldId id="275" r:id="rId8"/>
    <p:sldId id="262" r:id="rId9"/>
    <p:sldId id="263" r:id="rId10"/>
    <p:sldId id="264" r:id="rId11"/>
    <p:sldId id="276" r:id="rId12"/>
    <p:sldId id="265" r:id="rId13"/>
    <p:sldId id="277" r:id="rId14"/>
    <p:sldId id="273" r:id="rId15"/>
    <p:sldId id="279" r:id="rId16"/>
    <p:sldId id="280"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F44B9-CDD4-4380-8590-8F5243B1C0E4}" v="146" dt="2024-08-18T09:11:05.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528" autoAdjust="0"/>
  </p:normalViewPr>
  <p:slideViewPr>
    <p:cSldViewPr snapToGrid="0">
      <p:cViewPr varScale="1">
        <p:scale>
          <a:sx n="101" d="100"/>
          <a:sy n="101" d="100"/>
        </p:scale>
        <p:origin x="990" y="57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25C9CB-C9E1-4AC9-9922-4EEFD2F7997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6D109F0-143D-4841-9CB1-04C207ADD8D3}">
      <dgm:prSet/>
      <dgm:spPr/>
      <dgm:t>
        <a:bodyPr/>
        <a:lstStyle/>
        <a:p>
          <a:pPr>
            <a:lnSpc>
              <a:spcPct val="100000"/>
            </a:lnSpc>
          </a:pPr>
          <a:r>
            <a:rPr lang="en-US"/>
            <a:t>Introduction and Project goals</a:t>
          </a:r>
        </a:p>
      </dgm:t>
    </dgm:pt>
    <dgm:pt modelId="{1F60F8FA-E0E8-46BF-87B2-78E99A098EBA}" type="parTrans" cxnId="{F33E97BB-3DD6-4BE5-9167-FF0D4B25D48E}">
      <dgm:prSet/>
      <dgm:spPr/>
      <dgm:t>
        <a:bodyPr/>
        <a:lstStyle/>
        <a:p>
          <a:endParaRPr lang="en-US"/>
        </a:p>
      </dgm:t>
    </dgm:pt>
    <dgm:pt modelId="{A2A57A06-CA44-411C-B4A1-4E2DB0E0DF5A}" type="sibTrans" cxnId="{F33E97BB-3DD6-4BE5-9167-FF0D4B25D48E}">
      <dgm:prSet/>
      <dgm:spPr/>
      <dgm:t>
        <a:bodyPr/>
        <a:lstStyle/>
        <a:p>
          <a:endParaRPr lang="en-US"/>
        </a:p>
      </dgm:t>
    </dgm:pt>
    <dgm:pt modelId="{D69D6ED9-C5EC-4764-88A0-B0AD1BD0F912}">
      <dgm:prSet/>
      <dgm:spPr/>
      <dgm:t>
        <a:bodyPr/>
        <a:lstStyle/>
        <a:p>
          <a:pPr>
            <a:lnSpc>
              <a:spcPct val="100000"/>
            </a:lnSpc>
          </a:pPr>
          <a:r>
            <a:rPr lang="en-US"/>
            <a:t>Solution Architecture</a:t>
          </a:r>
        </a:p>
      </dgm:t>
    </dgm:pt>
    <dgm:pt modelId="{710FA70B-76F6-49D8-ABD7-D1319AA16AA7}" type="parTrans" cxnId="{61945570-D9A1-45ED-8C8F-555B3B14B90F}">
      <dgm:prSet/>
      <dgm:spPr/>
      <dgm:t>
        <a:bodyPr/>
        <a:lstStyle/>
        <a:p>
          <a:endParaRPr lang="en-US"/>
        </a:p>
      </dgm:t>
    </dgm:pt>
    <dgm:pt modelId="{1A900ECF-3F71-4BB7-83EB-9FB190D4464E}" type="sibTrans" cxnId="{61945570-D9A1-45ED-8C8F-555B3B14B90F}">
      <dgm:prSet/>
      <dgm:spPr/>
      <dgm:t>
        <a:bodyPr/>
        <a:lstStyle/>
        <a:p>
          <a:endParaRPr lang="en-US"/>
        </a:p>
      </dgm:t>
    </dgm:pt>
    <dgm:pt modelId="{A238D15C-422F-41B3-806A-29DD595B2CA0}">
      <dgm:prSet/>
      <dgm:spPr/>
      <dgm:t>
        <a:bodyPr/>
        <a:lstStyle/>
        <a:p>
          <a:pPr>
            <a:lnSpc>
              <a:spcPct val="100000"/>
            </a:lnSpc>
          </a:pPr>
          <a:r>
            <a:rPr lang="en-US"/>
            <a:t>Source</a:t>
          </a:r>
        </a:p>
      </dgm:t>
    </dgm:pt>
    <dgm:pt modelId="{0DF06101-893D-44B1-8AD4-CFC21B4FCBD2}" type="parTrans" cxnId="{5F88E27D-6CEF-4D94-B445-C8D8F32CB9C1}">
      <dgm:prSet/>
      <dgm:spPr/>
      <dgm:t>
        <a:bodyPr/>
        <a:lstStyle/>
        <a:p>
          <a:endParaRPr lang="en-US"/>
        </a:p>
      </dgm:t>
    </dgm:pt>
    <dgm:pt modelId="{F1D50CCD-3F1D-4215-ACCE-214B13A77453}" type="sibTrans" cxnId="{5F88E27D-6CEF-4D94-B445-C8D8F32CB9C1}">
      <dgm:prSet/>
      <dgm:spPr/>
      <dgm:t>
        <a:bodyPr/>
        <a:lstStyle/>
        <a:p>
          <a:endParaRPr lang="en-US"/>
        </a:p>
      </dgm:t>
    </dgm:pt>
    <dgm:pt modelId="{D1C41C53-598A-4605-9F93-B70D4EDA46B0}">
      <dgm:prSet/>
      <dgm:spPr/>
      <dgm:t>
        <a:bodyPr/>
        <a:lstStyle/>
        <a:p>
          <a:pPr>
            <a:lnSpc>
              <a:spcPct val="100000"/>
            </a:lnSpc>
          </a:pPr>
          <a:r>
            <a:rPr lang="en-US"/>
            <a:t>Data Ingestion</a:t>
          </a:r>
        </a:p>
      </dgm:t>
    </dgm:pt>
    <dgm:pt modelId="{BEC608E2-B352-410E-8B83-EB91B52070CF}" type="parTrans" cxnId="{EA70A783-2A09-40F8-939A-E373BD8556BC}">
      <dgm:prSet/>
      <dgm:spPr/>
      <dgm:t>
        <a:bodyPr/>
        <a:lstStyle/>
        <a:p>
          <a:endParaRPr lang="en-US"/>
        </a:p>
      </dgm:t>
    </dgm:pt>
    <dgm:pt modelId="{2FAA10D3-2D9B-4714-94D4-95EA9DAFDBF0}" type="sibTrans" cxnId="{EA70A783-2A09-40F8-939A-E373BD8556BC}">
      <dgm:prSet/>
      <dgm:spPr/>
      <dgm:t>
        <a:bodyPr/>
        <a:lstStyle/>
        <a:p>
          <a:endParaRPr lang="en-US"/>
        </a:p>
      </dgm:t>
    </dgm:pt>
    <dgm:pt modelId="{12ACD08D-F726-4A40-86BB-6A39F9D95936}">
      <dgm:prSet/>
      <dgm:spPr/>
      <dgm:t>
        <a:bodyPr/>
        <a:lstStyle/>
        <a:p>
          <a:pPr>
            <a:lnSpc>
              <a:spcPct val="100000"/>
            </a:lnSpc>
          </a:pPr>
          <a:r>
            <a:rPr lang="en-US" dirty="0"/>
            <a:t>Storage</a:t>
          </a:r>
        </a:p>
      </dgm:t>
    </dgm:pt>
    <dgm:pt modelId="{49CBF6B6-64CC-4C06-8BBE-D4FD62145144}" type="parTrans" cxnId="{7A21C897-B869-42C2-B608-A7B0786EA77C}">
      <dgm:prSet/>
      <dgm:spPr/>
      <dgm:t>
        <a:bodyPr/>
        <a:lstStyle/>
        <a:p>
          <a:endParaRPr lang="en-US"/>
        </a:p>
      </dgm:t>
    </dgm:pt>
    <dgm:pt modelId="{7A6F351A-CA36-4837-95C8-6EBF947B3BD1}" type="sibTrans" cxnId="{7A21C897-B869-42C2-B608-A7B0786EA77C}">
      <dgm:prSet/>
      <dgm:spPr/>
      <dgm:t>
        <a:bodyPr/>
        <a:lstStyle/>
        <a:p>
          <a:endParaRPr lang="en-US"/>
        </a:p>
      </dgm:t>
    </dgm:pt>
    <dgm:pt modelId="{8DE633E9-E046-4C59-A7B0-66EDE0527EE1}">
      <dgm:prSet/>
      <dgm:spPr/>
      <dgm:t>
        <a:bodyPr/>
        <a:lstStyle/>
        <a:p>
          <a:pPr>
            <a:lnSpc>
              <a:spcPct val="100000"/>
            </a:lnSpc>
          </a:pPr>
          <a:r>
            <a:rPr lang="en-US"/>
            <a:t>Transformation and Data Modeling</a:t>
          </a:r>
        </a:p>
      </dgm:t>
    </dgm:pt>
    <dgm:pt modelId="{27EA3D5C-323A-4723-8A04-9C4EA7D965EF}" type="parTrans" cxnId="{70003998-59CD-4945-BF80-FF5BE80C15B7}">
      <dgm:prSet/>
      <dgm:spPr/>
      <dgm:t>
        <a:bodyPr/>
        <a:lstStyle/>
        <a:p>
          <a:endParaRPr lang="en-US"/>
        </a:p>
      </dgm:t>
    </dgm:pt>
    <dgm:pt modelId="{04E3BC1A-DA2E-4BE9-959F-7358F0A9AFDC}" type="sibTrans" cxnId="{70003998-59CD-4945-BF80-FF5BE80C15B7}">
      <dgm:prSet/>
      <dgm:spPr/>
      <dgm:t>
        <a:bodyPr/>
        <a:lstStyle/>
        <a:p>
          <a:endParaRPr lang="en-US"/>
        </a:p>
      </dgm:t>
    </dgm:pt>
    <dgm:pt modelId="{465AE491-EB2A-4A8C-BA9B-B8AC8E758A6A}">
      <dgm:prSet/>
      <dgm:spPr/>
      <dgm:t>
        <a:bodyPr/>
        <a:lstStyle/>
        <a:p>
          <a:pPr>
            <a:lnSpc>
              <a:spcPct val="100000"/>
            </a:lnSpc>
          </a:pPr>
          <a:r>
            <a:rPr lang="en-US"/>
            <a:t>Orchestration</a:t>
          </a:r>
        </a:p>
      </dgm:t>
    </dgm:pt>
    <dgm:pt modelId="{4A7A4FC2-078A-484D-84B3-4AD78FD689EE}" type="parTrans" cxnId="{E96F07F5-6C3D-4418-B95F-C26AFAED9ED4}">
      <dgm:prSet/>
      <dgm:spPr/>
      <dgm:t>
        <a:bodyPr/>
        <a:lstStyle/>
        <a:p>
          <a:endParaRPr lang="en-US"/>
        </a:p>
      </dgm:t>
    </dgm:pt>
    <dgm:pt modelId="{CF0B4377-BDF2-46B0-932D-97845BCE4E9A}" type="sibTrans" cxnId="{E96F07F5-6C3D-4418-B95F-C26AFAED9ED4}">
      <dgm:prSet/>
      <dgm:spPr/>
      <dgm:t>
        <a:bodyPr/>
        <a:lstStyle/>
        <a:p>
          <a:endParaRPr lang="en-US"/>
        </a:p>
      </dgm:t>
    </dgm:pt>
    <dgm:pt modelId="{15A36C23-FB36-44EF-ACCA-3864363ABA3C}">
      <dgm:prSet/>
      <dgm:spPr/>
      <dgm:t>
        <a:bodyPr/>
        <a:lstStyle/>
        <a:p>
          <a:pPr>
            <a:lnSpc>
              <a:spcPct val="100000"/>
            </a:lnSpc>
          </a:pPr>
          <a:r>
            <a:rPr lang="en-US" dirty="0"/>
            <a:t>Demo</a:t>
          </a:r>
        </a:p>
      </dgm:t>
    </dgm:pt>
    <dgm:pt modelId="{62637E59-A9A6-4262-8427-669E0704854B}" type="parTrans" cxnId="{F72ED87A-95C2-4B20-8DF0-938D6E8C8A85}">
      <dgm:prSet/>
      <dgm:spPr/>
      <dgm:t>
        <a:bodyPr/>
        <a:lstStyle/>
        <a:p>
          <a:endParaRPr lang="en-US"/>
        </a:p>
      </dgm:t>
    </dgm:pt>
    <dgm:pt modelId="{B22F3954-C8CA-41AF-A403-11B7BE57EC28}" type="sibTrans" cxnId="{F72ED87A-95C2-4B20-8DF0-938D6E8C8A85}">
      <dgm:prSet/>
      <dgm:spPr/>
      <dgm:t>
        <a:bodyPr/>
        <a:lstStyle/>
        <a:p>
          <a:endParaRPr lang="en-US"/>
        </a:p>
      </dgm:t>
    </dgm:pt>
    <dgm:pt modelId="{CA48DDEC-0AA7-4236-A9B1-BC38ED4AF0C6}">
      <dgm:prSet/>
      <dgm:spPr/>
      <dgm:t>
        <a:bodyPr/>
        <a:lstStyle/>
        <a:p>
          <a:pPr>
            <a:lnSpc>
              <a:spcPct val="100000"/>
            </a:lnSpc>
          </a:pPr>
          <a:r>
            <a:rPr lang="en-US" dirty="0"/>
            <a:t>CI/CD</a:t>
          </a:r>
          <a:endParaRPr lang="he-IL" dirty="0"/>
        </a:p>
      </dgm:t>
    </dgm:pt>
    <dgm:pt modelId="{CB7537A2-6B87-4952-B9F0-C33BBC103BCE}" type="parTrans" cxnId="{8356E1C1-B9DA-4407-8FE6-7AF776483946}">
      <dgm:prSet/>
      <dgm:spPr/>
      <dgm:t>
        <a:bodyPr/>
        <a:lstStyle/>
        <a:p>
          <a:pPr rtl="1"/>
          <a:endParaRPr lang="he-IL"/>
        </a:p>
      </dgm:t>
    </dgm:pt>
    <dgm:pt modelId="{D59C61FF-FA8C-498B-91A2-2F8F8974461B}" type="sibTrans" cxnId="{8356E1C1-B9DA-4407-8FE6-7AF776483946}">
      <dgm:prSet/>
      <dgm:spPr/>
      <dgm:t>
        <a:bodyPr/>
        <a:lstStyle/>
        <a:p>
          <a:pPr rtl="1"/>
          <a:endParaRPr lang="he-IL"/>
        </a:p>
      </dgm:t>
    </dgm:pt>
    <dgm:pt modelId="{45033B0B-687D-46FA-8E22-B6B53F5B600F}" type="pres">
      <dgm:prSet presAssocID="{F825C9CB-C9E1-4AC9-9922-4EEFD2F79978}" presName="root" presStyleCnt="0">
        <dgm:presLayoutVars>
          <dgm:dir/>
          <dgm:resizeHandles val="exact"/>
        </dgm:presLayoutVars>
      </dgm:prSet>
      <dgm:spPr/>
    </dgm:pt>
    <dgm:pt modelId="{423053BF-04E9-46D3-830F-8EEB4345823B}" type="pres">
      <dgm:prSet presAssocID="{B6D109F0-143D-4841-9CB1-04C207ADD8D3}" presName="compNode" presStyleCnt="0"/>
      <dgm:spPr/>
    </dgm:pt>
    <dgm:pt modelId="{BB3B617E-785A-47FE-B21B-38114E62549C}" type="pres">
      <dgm:prSet presAssocID="{B6D109F0-143D-4841-9CB1-04C207ADD8D3}"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6C9D0B0E-E3A5-4202-99D2-BD6DEBC1AE98}" type="pres">
      <dgm:prSet presAssocID="{B6D109F0-143D-4841-9CB1-04C207ADD8D3}" presName="spaceRect" presStyleCnt="0"/>
      <dgm:spPr/>
    </dgm:pt>
    <dgm:pt modelId="{EE33B944-4B26-4824-B430-7C68EA91C7FE}" type="pres">
      <dgm:prSet presAssocID="{B6D109F0-143D-4841-9CB1-04C207ADD8D3}" presName="textRect" presStyleLbl="revTx" presStyleIdx="0" presStyleCnt="9">
        <dgm:presLayoutVars>
          <dgm:chMax val="1"/>
          <dgm:chPref val="1"/>
        </dgm:presLayoutVars>
      </dgm:prSet>
      <dgm:spPr/>
    </dgm:pt>
    <dgm:pt modelId="{0CA4E44C-FA05-4BE0-B365-3BCFB7EB3EA1}" type="pres">
      <dgm:prSet presAssocID="{A2A57A06-CA44-411C-B4A1-4E2DB0E0DF5A}" presName="sibTrans" presStyleCnt="0"/>
      <dgm:spPr/>
    </dgm:pt>
    <dgm:pt modelId="{8C558965-6573-4663-A1ED-0032CC5DEDDC}" type="pres">
      <dgm:prSet presAssocID="{D69D6ED9-C5EC-4764-88A0-B0AD1BD0F912}" presName="compNode" presStyleCnt="0"/>
      <dgm:spPr/>
    </dgm:pt>
    <dgm:pt modelId="{867290FD-01D5-4FCA-AD6B-EC11B05591D8}" type="pres">
      <dgm:prSet presAssocID="{D69D6ED9-C5EC-4764-88A0-B0AD1BD0F912}" presName="iconRect" presStyleLbl="node1" presStyleIdx="1" presStyleCnt="9"/>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Workflow with solid fill"/>
        </a:ext>
      </dgm:extLst>
    </dgm:pt>
    <dgm:pt modelId="{86AFAE90-5260-413A-8A96-0E23A93DB2C9}" type="pres">
      <dgm:prSet presAssocID="{D69D6ED9-C5EC-4764-88A0-B0AD1BD0F912}" presName="spaceRect" presStyleCnt="0"/>
      <dgm:spPr/>
    </dgm:pt>
    <dgm:pt modelId="{949D8E3D-8FEE-4ABF-A67C-49FDCA718D59}" type="pres">
      <dgm:prSet presAssocID="{D69D6ED9-C5EC-4764-88A0-B0AD1BD0F912}" presName="textRect" presStyleLbl="revTx" presStyleIdx="1" presStyleCnt="9">
        <dgm:presLayoutVars>
          <dgm:chMax val="1"/>
          <dgm:chPref val="1"/>
        </dgm:presLayoutVars>
      </dgm:prSet>
      <dgm:spPr/>
    </dgm:pt>
    <dgm:pt modelId="{2423A676-D21F-4DFE-8ACC-ADF4A1F785D0}" type="pres">
      <dgm:prSet presAssocID="{1A900ECF-3F71-4BB7-83EB-9FB190D4464E}" presName="sibTrans" presStyleCnt="0"/>
      <dgm:spPr/>
    </dgm:pt>
    <dgm:pt modelId="{ECE25395-89EC-4B1D-B165-C98354004F62}" type="pres">
      <dgm:prSet presAssocID="{A238D15C-422F-41B3-806A-29DD595B2CA0}" presName="compNode" presStyleCnt="0"/>
      <dgm:spPr/>
    </dgm:pt>
    <dgm:pt modelId="{D66663CB-564A-4185-A7E7-05D789F17D0B}" type="pres">
      <dgm:prSet presAssocID="{A238D15C-422F-41B3-806A-29DD595B2CA0}" presName="iconRect" presStyleLbl="node1" presStyleIdx="2" presStyleCnt="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us with solid fill"/>
        </a:ext>
      </dgm:extLst>
    </dgm:pt>
    <dgm:pt modelId="{67AC20CF-36A4-412A-8665-BEEAEF057796}" type="pres">
      <dgm:prSet presAssocID="{A238D15C-422F-41B3-806A-29DD595B2CA0}" presName="spaceRect" presStyleCnt="0"/>
      <dgm:spPr/>
    </dgm:pt>
    <dgm:pt modelId="{D04568A4-A408-42DF-B341-F9AD43EF5588}" type="pres">
      <dgm:prSet presAssocID="{A238D15C-422F-41B3-806A-29DD595B2CA0}" presName="textRect" presStyleLbl="revTx" presStyleIdx="2" presStyleCnt="9">
        <dgm:presLayoutVars>
          <dgm:chMax val="1"/>
          <dgm:chPref val="1"/>
        </dgm:presLayoutVars>
      </dgm:prSet>
      <dgm:spPr/>
    </dgm:pt>
    <dgm:pt modelId="{0FF78E58-97DB-44F1-BCB5-4562DE19A90C}" type="pres">
      <dgm:prSet presAssocID="{F1D50CCD-3F1D-4215-ACCE-214B13A77453}" presName="sibTrans" presStyleCnt="0"/>
      <dgm:spPr/>
    </dgm:pt>
    <dgm:pt modelId="{DF5B88AF-650E-48C6-A587-0B63B4DA66A3}" type="pres">
      <dgm:prSet presAssocID="{D1C41C53-598A-4605-9F93-B70D4EDA46B0}" presName="compNode" presStyleCnt="0"/>
      <dgm:spPr/>
    </dgm:pt>
    <dgm:pt modelId="{D2071964-7EB3-4316-969A-03787A24CE23}" type="pres">
      <dgm:prSet presAssocID="{D1C41C53-598A-4605-9F93-B70D4EDA46B0}"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rrow: Slight curve"/>
        </a:ext>
      </dgm:extLst>
    </dgm:pt>
    <dgm:pt modelId="{513E24CA-5CA9-4592-97D5-600A84ACFFF9}" type="pres">
      <dgm:prSet presAssocID="{D1C41C53-598A-4605-9F93-B70D4EDA46B0}" presName="spaceRect" presStyleCnt="0"/>
      <dgm:spPr/>
    </dgm:pt>
    <dgm:pt modelId="{1B567796-E4E4-4CB0-8B77-A58856B0FDED}" type="pres">
      <dgm:prSet presAssocID="{D1C41C53-598A-4605-9F93-B70D4EDA46B0}" presName="textRect" presStyleLbl="revTx" presStyleIdx="3" presStyleCnt="9">
        <dgm:presLayoutVars>
          <dgm:chMax val="1"/>
          <dgm:chPref val="1"/>
        </dgm:presLayoutVars>
      </dgm:prSet>
      <dgm:spPr/>
    </dgm:pt>
    <dgm:pt modelId="{8F071B83-C9C4-48E0-B9FD-B1079A098028}" type="pres">
      <dgm:prSet presAssocID="{2FAA10D3-2D9B-4714-94D4-95EA9DAFDBF0}" presName="sibTrans" presStyleCnt="0"/>
      <dgm:spPr/>
    </dgm:pt>
    <dgm:pt modelId="{F00EA98E-40C0-482E-854E-640CA03DDA89}" type="pres">
      <dgm:prSet presAssocID="{12ACD08D-F726-4A40-86BB-6A39F9D95936}" presName="compNode" presStyleCnt="0"/>
      <dgm:spPr/>
    </dgm:pt>
    <dgm:pt modelId="{5D339A64-E0EE-4FBE-B24E-F7E3D94AF1EE}" type="pres">
      <dgm:prSet presAssocID="{12ACD08D-F726-4A40-86BB-6A39F9D95936}" presName="iconRect" presStyleLbl="node1" presStyleIdx="4" presStyleCnt="9"/>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atabase with solid fill"/>
        </a:ext>
      </dgm:extLst>
    </dgm:pt>
    <dgm:pt modelId="{5BADD6B1-7187-440C-BE29-4BA9EA1BE4EF}" type="pres">
      <dgm:prSet presAssocID="{12ACD08D-F726-4A40-86BB-6A39F9D95936}" presName="spaceRect" presStyleCnt="0"/>
      <dgm:spPr/>
    </dgm:pt>
    <dgm:pt modelId="{30614CBC-7DCD-4301-B8E3-6C3B180F0C59}" type="pres">
      <dgm:prSet presAssocID="{12ACD08D-F726-4A40-86BB-6A39F9D95936}" presName="textRect" presStyleLbl="revTx" presStyleIdx="4" presStyleCnt="9">
        <dgm:presLayoutVars>
          <dgm:chMax val="1"/>
          <dgm:chPref val="1"/>
        </dgm:presLayoutVars>
      </dgm:prSet>
      <dgm:spPr/>
    </dgm:pt>
    <dgm:pt modelId="{D29D5168-39AA-41A8-A91B-4CED81DDA2BC}" type="pres">
      <dgm:prSet presAssocID="{7A6F351A-CA36-4837-95C8-6EBF947B3BD1}" presName="sibTrans" presStyleCnt="0"/>
      <dgm:spPr/>
    </dgm:pt>
    <dgm:pt modelId="{B234E6FF-088E-42A8-BAEA-37EC0CFCB5E9}" type="pres">
      <dgm:prSet presAssocID="{8DE633E9-E046-4C59-A7B0-66EDE0527EE1}" presName="compNode" presStyleCnt="0"/>
      <dgm:spPr/>
    </dgm:pt>
    <dgm:pt modelId="{3755C038-0328-472D-A2C8-253603E63748}" type="pres">
      <dgm:prSet presAssocID="{8DE633E9-E046-4C59-A7B0-66EDE0527EE1}"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58988E09-EDD4-4E00-856A-25E19A360AC5}" type="pres">
      <dgm:prSet presAssocID="{8DE633E9-E046-4C59-A7B0-66EDE0527EE1}" presName="spaceRect" presStyleCnt="0"/>
      <dgm:spPr/>
    </dgm:pt>
    <dgm:pt modelId="{1EE84688-08AF-4D7B-AD1E-D42ADAD27C92}" type="pres">
      <dgm:prSet presAssocID="{8DE633E9-E046-4C59-A7B0-66EDE0527EE1}" presName="textRect" presStyleLbl="revTx" presStyleIdx="5" presStyleCnt="9">
        <dgm:presLayoutVars>
          <dgm:chMax val="1"/>
          <dgm:chPref val="1"/>
        </dgm:presLayoutVars>
      </dgm:prSet>
      <dgm:spPr/>
    </dgm:pt>
    <dgm:pt modelId="{6C48A5E6-BF9B-4B3D-8EE4-1B458A38D9CF}" type="pres">
      <dgm:prSet presAssocID="{04E3BC1A-DA2E-4BE9-959F-7358F0A9AFDC}" presName="sibTrans" presStyleCnt="0"/>
      <dgm:spPr/>
    </dgm:pt>
    <dgm:pt modelId="{BE4F2AA3-78F8-40E2-A79E-138181F1C1B1}" type="pres">
      <dgm:prSet presAssocID="{465AE491-EB2A-4A8C-BA9B-B8AC8E758A6A}" presName="compNode" presStyleCnt="0"/>
      <dgm:spPr/>
    </dgm:pt>
    <dgm:pt modelId="{274FFCE8-2511-43C8-9210-3B982DD5F544}" type="pres">
      <dgm:prSet presAssocID="{465AE491-EB2A-4A8C-BA9B-B8AC8E758A6A}" presName="iconRect" presStyleLbl="nod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rumpet"/>
        </a:ext>
      </dgm:extLst>
    </dgm:pt>
    <dgm:pt modelId="{96B0780B-D7FA-499F-A20E-4B9338F605EA}" type="pres">
      <dgm:prSet presAssocID="{465AE491-EB2A-4A8C-BA9B-B8AC8E758A6A}" presName="spaceRect" presStyleCnt="0"/>
      <dgm:spPr/>
    </dgm:pt>
    <dgm:pt modelId="{C6EFF0C1-C373-48CD-BDA6-03237B25709F}" type="pres">
      <dgm:prSet presAssocID="{465AE491-EB2A-4A8C-BA9B-B8AC8E758A6A}" presName="textRect" presStyleLbl="revTx" presStyleIdx="6" presStyleCnt="9">
        <dgm:presLayoutVars>
          <dgm:chMax val="1"/>
          <dgm:chPref val="1"/>
        </dgm:presLayoutVars>
      </dgm:prSet>
      <dgm:spPr/>
    </dgm:pt>
    <dgm:pt modelId="{C4CFA2C3-944B-455D-8241-B9F67FCA81A0}" type="pres">
      <dgm:prSet presAssocID="{CF0B4377-BDF2-46B0-932D-97845BCE4E9A}" presName="sibTrans" presStyleCnt="0"/>
      <dgm:spPr/>
    </dgm:pt>
    <dgm:pt modelId="{975E1539-527A-44E4-A41D-102A5692D599}" type="pres">
      <dgm:prSet presAssocID="{CA48DDEC-0AA7-4236-A9B1-BC38ED4AF0C6}" presName="compNode" presStyleCnt="0"/>
      <dgm:spPr/>
    </dgm:pt>
    <dgm:pt modelId="{7A62B699-4858-42B6-ABC5-26859758ADD2}" type="pres">
      <dgm:prSet presAssocID="{CA48DDEC-0AA7-4236-A9B1-BC38ED4AF0C6}" presName="iconRect" presStyleLbl="node1" presStyleIdx="7" presStyleCnt="9"/>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Cause And Effect with solid fill"/>
        </a:ext>
      </dgm:extLst>
    </dgm:pt>
    <dgm:pt modelId="{706ED7D1-CC8D-4892-901B-619B4FA071BD}" type="pres">
      <dgm:prSet presAssocID="{CA48DDEC-0AA7-4236-A9B1-BC38ED4AF0C6}" presName="spaceRect" presStyleCnt="0"/>
      <dgm:spPr/>
    </dgm:pt>
    <dgm:pt modelId="{BFF58298-4127-42A7-B9EF-58A90ABCB7EE}" type="pres">
      <dgm:prSet presAssocID="{CA48DDEC-0AA7-4236-A9B1-BC38ED4AF0C6}" presName="textRect" presStyleLbl="revTx" presStyleIdx="7" presStyleCnt="9">
        <dgm:presLayoutVars>
          <dgm:chMax val="1"/>
          <dgm:chPref val="1"/>
        </dgm:presLayoutVars>
      </dgm:prSet>
      <dgm:spPr/>
    </dgm:pt>
    <dgm:pt modelId="{3357405E-E9F3-4202-BEA4-668454F5C266}" type="pres">
      <dgm:prSet presAssocID="{D59C61FF-FA8C-498B-91A2-2F8F8974461B}" presName="sibTrans" presStyleCnt="0"/>
      <dgm:spPr/>
    </dgm:pt>
    <dgm:pt modelId="{0FD79F88-30E2-40BC-AE28-58179FDC9B32}" type="pres">
      <dgm:prSet presAssocID="{15A36C23-FB36-44EF-ACCA-3864363ABA3C}" presName="compNode" presStyleCnt="0"/>
      <dgm:spPr/>
    </dgm:pt>
    <dgm:pt modelId="{83ECA7B0-AC76-43DA-B0D3-29949C24A7D1}" type="pres">
      <dgm:prSet presAssocID="{15A36C23-FB36-44EF-ACCA-3864363ABA3C}" presName="iconRect" presStyleLbl="node1" presStyleIdx="8" presStyleCnt="9"/>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dgm:spPr>
      <dgm:extLst>
        <a:ext uri="{E40237B7-FDA0-4F09-8148-C483321AD2D9}">
          <dgm14:cNvPr xmlns:dgm14="http://schemas.microsoft.com/office/drawing/2010/diagram" id="0" name="" descr="Play"/>
        </a:ext>
      </dgm:extLst>
    </dgm:pt>
    <dgm:pt modelId="{37429380-25F4-4EFE-A86A-C63E52E869CE}" type="pres">
      <dgm:prSet presAssocID="{15A36C23-FB36-44EF-ACCA-3864363ABA3C}" presName="spaceRect" presStyleCnt="0"/>
      <dgm:spPr/>
    </dgm:pt>
    <dgm:pt modelId="{935DB41B-DAA3-48A7-9526-297FBDCF1E16}" type="pres">
      <dgm:prSet presAssocID="{15A36C23-FB36-44EF-ACCA-3864363ABA3C}" presName="textRect" presStyleLbl="revTx" presStyleIdx="8" presStyleCnt="9">
        <dgm:presLayoutVars>
          <dgm:chMax val="1"/>
          <dgm:chPref val="1"/>
        </dgm:presLayoutVars>
      </dgm:prSet>
      <dgm:spPr/>
    </dgm:pt>
  </dgm:ptLst>
  <dgm:cxnLst>
    <dgm:cxn modelId="{87901234-4899-4F59-8CC8-85AEA29530FF}" type="presOf" srcId="{F825C9CB-C9E1-4AC9-9922-4EEFD2F79978}" destId="{45033B0B-687D-46FA-8E22-B6B53F5B600F}" srcOrd="0" destOrd="0" presId="urn:microsoft.com/office/officeart/2018/2/layout/IconLabelList"/>
    <dgm:cxn modelId="{B87E3A3D-1C0C-4830-A242-D84C0C8E37E5}" type="presOf" srcId="{8DE633E9-E046-4C59-A7B0-66EDE0527EE1}" destId="{1EE84688-08AF-4D7B-AD1E-D42ADAD27C92}" srcOrd="0" destOrd="0" presId="urn:microsoft.com/office/officeart/2018/2/layout/IconLabelList"/>
    <dgm:cxn modelId="{64D8506C-7FCD-4B27-9BDA-E2881C4AD343}" type="presOf" srcId="{CA48DDEC-0AA7-4236-A9B1-BC38ED4AF0C6}" destId="{BFF58298-4127-42A7-B9EF-58A90ABCB7EE}" srcOrd="0" destOrd="0" presId="urn:microsoft.com/office/officeart/2018/2/layout/IconLabelList"/>
    <dgm:cxn modelId="{F0B7044E-52F9-4E78-9242-F50294256ECC}" type="presOf" srcId="{D1C41C53-598A-4605-9F93-B70D4EDA46B0}" destId="{1B567796-E4E4-4CB0-8B77-A58856B0FDED}" srcOrd="0" destOrd="0" presId="urn:microsoft.com/office/officeart/2018/2/layout/IconLabelList"/>
    <dgm:cxn modelId="{ED44646F-A4C4-442A-B07E-3E2EC24AAACF}" type="presOf" srcId="{12ACD08D-F726-4A40-86BB-6A39F9D95936}" destId="{30614CBC-7DCD-4301-B8E3-6C3B180F0C59}" srcOrd="0" destOrd="0" presId="urn:microsoft.com/office/officeart/2018/2/layout/IconLabelList"/>
    <dgm:cxn modelId="{225B7C6F-0ABF-4AB1-A9C9-16F76ED210F5}" type="presOf" srcId="{B6D109F0-143D-4841-9CB1-04C207ADD8D3}" destId="{EE33B944-4B26-4824-B430-7C68EA91C7FE}" srcOrd="0" destOrd="0" presId="urn:microsoft.com/office/officeart/2018/2/layout/IconLabelList"/>
    <dgm:cxn modelId="{61945570-D9A1-45ED-8C8F-555B3B14B90F}" srcId="{F825C9CB-C9E1-4AC9-9922-4EEFD2F79978}" destId="{D69D6ED9-C5EC-4764-88A0-B0AD1BD0F912}" srcOrd="1" destOrd="0" parTransId="{710FA70B-76F6-49D8-ABD7-D1319AA16AA7}" sibTransId="{1A900ECF-3F71-4BB7-83EB-9FB190D4464E}"/>
    <dgm:cxn modelId="{694A0756-9D1F-4ABF-B1ED-F23041434ACB}" type="presOf" srcId="{A238D15C-422F-41B3-806A-29DD595B2CA0}" destId="{D04568A4-A408-42DF-B341-F9AD43EF5588}" srcOrd="0" destOrd="0" presId="urn:microsoft.com/office/officeart/2018/2/layout/IconLabelList"/>
    <dgm:cxn modelId="{F72ED87A-95C2-4B20-8DF0-938D6E8C8A85}" srcId="{F825C9CB-C9E1-4AC9-9922-4EEFD2F79978}" destId="{15A36C23-FB36-44EF-ACCA-3864363ABA3C}" srcOrd="8" destOrd="0" parTransId="{62637E59-A9A6-4262-8427-669E0704854B}" sibTransId="{B22F3954-C8CA-41AF-A403-11B7BE57EC28}"/>
    <dgm:cxn modelId="{5F88E27D-6CEF-4D94-B445-C8D8F32CB9C1}" srcId="{F825C9CB-C9E1-4AC9-9922-4EEFD2F79978}" destId="{A238D15C-422F-41B3-806A-29DD595B2CA0}" srcOrd="2" destOrd="0" parTransId="{0DF06101-893D-44B1-8AD4-CFC21B4FCBD2}" sibTransId="{F1D50CCD-3F1D-4215-ACCE-214B13A77453}"/>
    <dgm:cxn modelId="{EA70A783-2A09-40F8-939A-E373BD8556BC}" srcId="{F825C9CB-C9E1-4AC9-9922-4EEFD2F79978}" destId="{D1C41C53-598A-4605-9F93-B70D4EDA46B0}" srcOrd="3" destOrd="0" parTransId="{BEC608E2-B352-410E-8B83-EB91B52070CF}" sibTransId="{2FAA10D3-2D9B-4714-94D4-95EA9DAFDBF0}"/>
    <dgm:cxn modelId="{A4ED1B89-15D5-4F47-92C8-CDB571E71BF8}" type="presOf" srcId="{15A36C23-FB36-44EF-ACCA-3864363ABA3C}" destId="{935DB41B-DAA3-48A7-9526-297FBDCF1E16}" srcOrd="0" destOrd="0" presId="urn:microsoft.com/office/officeart/2018/2/layout/IconLabelList"/>
    <dgm:cxn modelId="{907B7793-107C-4CEE-A3FF-8D504432951F}" type="presOf" srcId="{465AE491-EB2A-4A8C-BA9B-B8AC8E758A6A}" destId="{C6EFF0C1-C373-48CD-BDA6-03237B25709F}" srcOrd="0" destOrd="0" presId="urn:microsoft.com/office/officeart/2018/2/layout/IconLabelList"/>
    <dgm:cxn modelId="{7A21C897-B869-42C2-B608-A7B0786EA77C}" srcId="{F825C9CB-C9E1-4AC9-9922-4EEFD2F79978}" destId="{12ACD08D-F726-4A40-86BB-6A39F9D95936}" srcOrd="4" destOrd="0" parTransId="{49CBF6B6-64CC-4C06-8BBE-D4FD62145144}" sibTransId="{7A6F351A-CA36-4837-95C8-6EBF947B3BD1}"/>
    <dgm:cxn modelId="{70003998-59CD-4945-BF80-FF5BE80C15B7}" srcId="{F825C9CB-C9E1-4AC9-9922-4EEFD2F79978}" destId="{8DE633E9-E046-4C59-A7B0-66EDE0527EE1}" srcOrd="5" destOrd="0" parTransId="{27EA3D5C-323A-4723-8A04-9C4EA7D965EF}" sibTransId="{04E3BC1A-DA2E-4BE9-959F-7358F0A9AFDC}"/>
    <dgm:cxn modelId="{F33E97BB-3DD6-4BE5-9167-FF0D4B25D48E}" srcId="{F825C9CB-C9E1-4AC9-9922-4EEFD2F79978}" destId="{B6D109F0-143D-4841-9CB1-04C207ADD8D3}" srcOrd="0" destOrd="0" parTransId="{1F60F8FA-E0E8-46BF-87B2-78E99A098EBA}" sibTransId="{A2A57A06-CA44-411C-B4A1-4E2DB0E0DF5A}"/>
    <dgm:cxn modelId="{8356E1C1-B9DA-4407-8FE6-7AF776483946}" srcId="{F825C9CB-C9E1-4AC9-9922-4EEFD2F79978}" destId="{CA48DDEC-0AA7-4236-A9B1-BC38ED4AF0C6}" srcOrd="7" destOrd="0" parTransId="{CB7537A2-6B87-4952-B9F0-C33BBC103BCE}" sibTransId="{D59C61FF-FA8C-498B-91A2-2F8F8974461B}"/>
    <dgm:cxn modelId="{5BFAE1C4-842D-4373-861F-05E59BC1B619}" type="presOf" srcId="{D69D6ED9-C5EC-4764-88A0-B0AD1BD0F912}" destId="{949D8E3D-8FEE-4ABF-A67C-49FDCA718D59}" srcOrd="0" destOrd="0" presId="urn:microsoft.com/office/officeart/2018/2/layout/IconLabelList"/>
    <dgm:cxn modelId="{E96F07F5-6C3D-4418-B95F-C26AFAED9ED4}" srcId="{F825C9CB-C9E1-4AC9-9922-4EEFD2F79978}" destId="{465AE491-EB2A-4A8C-BA9B-B8AC8E758A6A}" srcOrd="6" destOrd="0" parTransId="{4A7A4FC2-078A-484D-84B3-4AD78FD689EE}" sibTransId="{CF0B4377-BDF2-46B0-932D-97845BCE4E9A}"/>
    <dgm:cxn modelId="{207BDDED-C1CB-4CFB-9D7C-CC60B26954C3}" type="presParOf" srcId="{45033B0B-687D-46FA-8E22-B6B53F5B600F}" destId="{423053BF-04E9-46D3-830F-8EEB4345823B}" srcOrd="0" destOrd="0" presId="urn:microsoft.com/office/officeart/2018/2/layout/IconLabelList"/>
    <dgm:cxn modelId="{D5A85AA0-B66E-4167-9758-941E50049F99}" type="presParOf" srcId="{423053BF-04E9-46D3-830F-8EEB4345823B}" destId="{BB3B617E-785A-47FE-B21B-38114E62549C}" srcOrd="0" destOrd="0" presId="urn:microsoft.com/office/officeart/2018/2/layout/IconLabelList"/>
    <dgm:cxn modelId="{3096977E-575F-4B10-B484-DC848F24C1D5}" type="presParOf" srcId="{423053BF-04E9-46D3-830F-8EEB4345823B}" destId="{6C9D0B0E-E3A5-4202-99D2-BD6DEBC1AE98}" srcOrd="1" destOrd="0" presId="urn:microsoft.com/office/officeart/2018/2/layout/IconLabelList"/>
    <dgm:cxn modelId="{D65342EB-32E4-457D-B8DE-390D2D03D766}" type="presParOf" srcId="{423053BF-04E9-46D3-830F-8EEB4345823B}" destId="{EE33B944-4B26-4824-B430-7C68EA91C7FE}" srcOrd="2" destOrd="0" presId="urn:microsoft.com/office/officeart/2018/2/layout/IconLabelList"/>
    <dgm:cxn modelId="{8459BB38-D5E6-4713-8FD0-547216E2C85B}" type="presParOf" srcId="{45033B0B-687D-46FA-8E22-B6B53F5B600F}" destId="{0CA4E44C-FA05-4BE0-B365-3BCFB7EB3EA1}" srcOrd="1" destOrd="0" presId="urn:microsoft.com/office/officeart/2018/2/layout/IconLabelList"/>
    <dgm:cxn modelId="{87E19876-059F-4AF3-A60E-2EE37823D299}" type="presParOf" srcId="{45033B0B-687D-46FA-8E22-B6B53F5B600F}" destId="{8C558965-6573-4663-A1ED-0032CC5DEDDC}" srcOrd="2" destOrd="0" presId="urn:microsoft.com/office/officeart/2018/2/layout/IconLabelList"/>
    <dgm:cxn modelId="{F30D710E-9250-463F-8FF0-BA192B88E2E2}" type="presParOf" srcId="{8C558965-6573-4663-A1ED-0032CC5DEDDC}" destId="{867290FD-01D5-4FCA-AD6B-EC11B05591D8}" srcOrd="0" destOrd="0" presId="urn:microsoft.com/office/officeart/2018/2/layout/IconLabelList"/>
    <dgm:cxn modelId="{AAF81B0B-7E38-4F23-974F-27CBE17499B5}" type="presParOf" srcId="{8C558965-6573-4663-A1ED-0032CC5DEDDC}" destId="{86AFAE90-5260-413A-8A96-0E23A93DB2C9}" srcOrd="1" destOrd="0" presId="urn:microsoft.com/office/officeart/2018/2/layout/IconLabelList"/>
    <dgm:cxn modelId="{DB206CF3-7A3E-49AE-BA6B-0115E4570CB3}" type="presParOf" srcId="{8C558965-6573-4663-A1ED-0032CC5DEDDC}" destId="{949D8E3D-8FEE-4ABF-A67C-49FDCA718D59}" srcOrd="2" destOrd="0" presId="urn:microsoft.com/office/officeart/2018/2/layout/IconLabelList"/>
    <dgm:cxn modelId="{90FAD5D8-F0A8-4A45-9633-1096C3F07C81}" type="presParOf" srcId="{45033B0B-687D-46FA-8E22-B6B53F5B600F}" destId="{2423A676-D21F-4DFE-8ACC-ADF4A1F785D0}" srcOrd="3" destOrd="0" presId="urn:microsoft.com/office/officeart/2018/2/layout/IconLabelList"/>
    <dgm:cxn modelId="{B14A9CB9-5760-4ABA-AF0E-EBED316495FF}" type="presParOf" srcId="{45033B0B-687D-46FA-8E22-B6B53F5B600F}" destId="{ECE25395-89EC-4B1D-B165-C98354004F62}" srcOrd="4" destOrd="0" presId="urn:microsoft.com/office/officeart/2018/2/layout/IconLabelList"/>
    <dgm:cxn modelId="{1A4C709C-B0D6-4049-A6DB-57DF17CA7157}" type="presParOf" srcId="{ECE25395-89EC-4B1D-B165-C98354004F62}" destId="{D66663CB-564A-4185-A7E7-05D789F17D0B}" srcOrd="0" destOrd="0" presId="urn:microsoft.com/office/officeart/2018/2/layout/IconLabelList"/>
    <dgm:cxn modelId="{218B3D01-AF61-46E1-BA8E-D72F4B213AE5}" type="presParOf" srcId="{ECE25395-89EC-4B1D-B165-C98354004F62}" destId="{67AC20CF-36A4-412A-8665-BEEAEF057796}" srcOrd="1" destOrd="0" presId="urn:microsoft.com/office/officeart/2018/2/layout/IconLabelList"/>
    <dgm:cxn modelId="{9BE259D7-9BDA-476F-9D71-E3A7598D963F}" type="presParOf" srcId="{ECE25395-89EC-4B1D-B165-C98354004F62}" destId="{D04568A4-A408-42DF-B341-F9AD43EF5588}" srcOrd="2" destOrd="0" presId="urn:microsoft.com/office/officeart/2018/2/layout/IconLabelList"/>
    <dgm:cxn modelId="{F167AB0F-7DA5-4202-ACDD-8BFD76369470}" type="presParOf" srcId="{45033B0B-687D-46FA-8E22-B6B53F5B600F}" destId="{0FF78E58-97DB-44F1-BCB5-4562DE19A90C}" srcOrd="5" destOrd="0" presId="urn:microsoft.com/office/officeart/2018/2/layout/IconLabelList"/>
    <dgm:cxn modelId="{B2AD848F-DF45-4029-9988-37EB4C1C79A2}" type="presParOf" srcId="{45033B0B-687D-46FA-8E22-B6B53F5B600F}" destId="{DF5B88AF-650E-48C6-A587-0B63B4DA66A3}" srcOrd="6" destOrd="0" presId="urn:microsoft.com/office/officeart/2018/2/layout/IconLabelList"/>
    <dgm:cxn modelId="{D281F375-6696-4E59-8DF1-5AE98722A9BB}" type="presParOf" srcId="{DF5B88AF-650E-48C6-A587-0B63B4DA66A3}" destId="{D2071964-7EB3-4316-969A-03787A24CE23}" srcOrd="0" destOrd="0" presId="urn:microsoft.com/office/officeart/2018/2/layout/IconLabelList"/>
    <dgm:cxn modelId="{67A39EF0-0864-4104-B721-BCFB4097B456}" type="presParOf" srcId="{DF5B88AF-650E-48C6-A587-0B63B4DA66A3}" destId="{513E24CA-5CA9-4592-97D5-600A84ACFFF9}" srcOrd="1" destOrd="0" presId="urn:microsoft.com/office/officeart/2018/2/layout/IconLabelList"/>
    <dgm:cxn modelId="{55F68A7C-DA26-4097-A84E-542DC6A2EBE5}" type="presParOf" srcId="{DF5B88AF-650E-48C6-A587-0B63B4DA66A3}" destId="{1B567796-E4E4-4CB0-8B77-A58856B0FDED}" srcOrd="2" destOrd="0" presId="urn:microsoft.com/office/officeart/2018/2/layout/IconLabelList"/>
    <dgm:cxn modelId="{6884BF54-8DA2-4590-AB1F-47C7B032A1D6}" type="presParOf" srcId="{45033B0B-687D-46FA-8E22-B6B53F5B600F}" destId="{8F071B83-C9C4-48E0-B9FD-B1079A098028}" srcOrd="7" destOrd="0" presId="urn:microsoft.com/office/officeart/2018/2/layout/IconLabelList"/>
    <dgm:cxn modelId="{D04681E2-E66C-4DF4-9935-B844EBA17CFF}" type="presParOf" srcId="{45033B0B-687D-46FA-8E22-B6B53F5B600F}" destId="{F00EA98E-40C0-482E-854E-640CA03DDA89}" srcOrd="8" destOrd="0" presId="urn:microsoft.com/office/officeart/2018/2/layout/IconLabelList"/>
    <dgm:cxn modelId="{ADB364C7-A23E-4E0E-BB3E-208AC28EF832}" type="presParOf" srcId="{F00EA98E-40C0-482E-854E-640CA03DDA89}" destId="{5D339A64-E0EE-4FBE-B24E-F7E3D94AF1EE}" srcOrd="0" destOrd="0" presId="urn:microsoft.com/office/officeart/2018/2/layout/IconLabelList"/>
    <dgm:cxn modelId="{C2664739-97D1-46AA-8552-EFCDF1AA6C4C}" type="presParOf" srcId="{F00EA98E-40C0-482E-854E-640CA03DDA89}" destId="{5BADD6B1-7187-440C-BE29-4BA9EA1BE4EF}" srcOrd="1" destOrd="0" presId="urn:microsoft.com/office/officeart/2018/2/layout/IconLabelList"/>
    <dgm:cxn modelId="{FE1C9CE3-3548-406F-82C8-9C90182C7FA5}" type="presParOf" srcId="{F00EA98E-40C0-482E-854E-640CA03DDA89}" destId="{30614CBC-7DCD-4301-B8E3-6C3B180F0C59}" srcOrd="2" destOrd="0" presId="urn:microsoft.com/office/officeart/2018/2/layout/IconLabelList"/>
    <dgm:cxn modelId="{B05896C6-1302-4F4A-8C4A-C2F44EE45E5D}" type="presParOf" srcId="{45033B0B-687D-46FA-8E22-B6B53F5B600F}" destId="{D29D5168-39AA-41A8-A91B-4CED81DDA2BC}" srcOrd="9" destOrd="0" presId="urn:microsoft.com/office/officeart/2018/2/layout/IconLabelList"/>
    <dgm:cxn modelId="{5EECED16-2BE1-4AFE-B3D3-0E46487488B4}" type="presParOf" srcId="{45033B0B-687D-46FA-8E22-B6B53F5B600F}" destId="{B234E6FF-088E-42A8-BAEA-37EC0CFCB5E9}" srcOrd="10" destOrd="0" presId="urn:microsoft.com/office/officeart/2018/2/layout/IconLabelList"/>
    <dgm:cxn modelId="{979A78AF-1DBD-41E6-B881-69E7B6734947}" type="presParOf" srcId="{B234E6FF-088E-42A8-BAEA-37EC0CFCB5E9}" destId="{3755C038-0328-472D-A2C8-253603E63748}" srcOrd="0" destOrd="0" presId="urn:microsoft.com/office/officeart/2018/2/layout/IconLabelList"/>
    <dgm:cxn modelId="{291466A0-9BDB-42B5-9985-E47D602C1FA4}" type="presParOf" srcId="{B234E6FF-088E-42A8-BAEA-37EC0CFCB5E9}" destId="{58988E09-EDD4-4E00-856A-25E19A360AC5}" srcOrd="1" destOrd="0" presId="urn:microsoft.com/office/officeart/2018/2/layout/IconLabelList"/>
    <dgm:cxn modelId="{7D2C9BE4-F4FB-48DA-91C2-0836979F4094}" type="presParOf" srcId="{B234E6FF-088E-42A8-BAEA-37EC0CFCB5E9}" destId="{1EE84688-08AF-4D7B-AD1E-D42ADAD27C92}" srcOrd="2" destOrd="0" presId="urn:microsoft.com/office/officeart/2018/2/layout/IconLabelList"/>
    <dgm:cxn modelId="{61BFD9B3-BCC6-4C55-928A-E266391F01E9}" type="presParOf" srcId="{45033B0B-687D-46FA-8E22-B6B53F5B600F}" destId="{6C48A5E6-BF9B-4B3D-8EE4-1B458A38D9CF}" srcOrd="11" destOrd="0" presId="urn:microsoft.com/office/officeart/2018/2/layout/IconLabelList"/>
    <dgm:cxn modelId="{BBB1FEA8-58E1-4F3F-8E72-A906CA581665}" type="presParOf" srcId="{45033B0B-687D-46FA-8E22-B6B53F5B600F}" destId="{BE4F2AA3-78F8-40E2-A79E-138181F1C1B1}" srcOrd="12" destOrd="0" presId="urn:microsoft.com/office/officeart/2018/2/layout/IconLabelList"/>
    <dgm:cxn modelId="{F2907BEC-B915-4F39-933C-EF01F6CA1617}" type="presParOf" srcId="{BE4F2AA3-78F8-40E2-A79E-138181F1C1B1}" destId="{274FFCE8-2511-43C8-9210-3B982DD5F544}" srcOrd="0" destOrd="0" presId="urn:microsoft.com/office/officeart/2018/2/layout/IconLabelList"/>
    <dgm:cxn modelId="{D0C34856-D74E-4680-A72B-6C6F260227E9}" type="presParOf" srcId="{BE4F2AA3-78F8-40E2-A79E-138181F1C1B1}" destId="{96B0780B-D7FA-499F-A20E-4B9338F605EA}" srcOrd="1" destOrd="0" presId="urn:microsoft.com/office/officeart/2018/2/layout/IconLabelList"/>
    <dgm:cxn modelId="{814069F1-C2AB-4DD6-980A-9E03F356A619}" type="presParOf" srcId="{BE4F2AA3-78F8-40E2-A79E-138181F1C1B1}" destId="{C6EFF0C1-C373-48CD-BDA6-03237B25709F}" srcOrd="2" destOrd="0" presId="urn:microsoft.com/office/officeart/2018/2/layout/IconLabelList"/>
    <dgm:cxn modelId="{B1272451-3946-4ED6-8D52-824EE17781F6}" type="presParOf" srcId="{45033B0B-687D-46FA-8E22-B6B53F5B600F}" destId="{C4CFA2C3-944B-455D-8241-B9F67FCA81A0}" srcOrd="13" destOrd="0" presId="urn:microsoft.com/office/officeart/2018/2/layout/IconLabelList"/>
    <dgm:cxn modelId="{232B445F-990F-4A6A-9028-A1071B62A6A9}" type="presParOf" srcId="{45033B0B-687D-46FA-8E22-B6B53F5B600F}" destId="{975E1539-527A-44E4-A41D-102A5692D599}" srcOrd="14" destOrd="0" presId="urn:microsoft.com/office/officeart/2018/2/layout/IconLabelList"/>
    <dgm:cxn modelId="{184836AC-B921-4E78-9773-6752C6532371}" type="presParOf" srcId="{975E1539-527A-44E4-A41D-102A5692D599}" destId="{7A62B699-4858-42B6-ABC5-26859758ADD2}" srcOrd="0" destOrd="0" presId="urn:microsoft.com/office/officeart/2018/2/layout/IconLabelList"/>
    <dgm:cxn modelId="{C89FCA0E-CB54-46E0-8E13-B0D8F1E68FBE}" type="presParOf" srcId="{975E1539-527A-44E4-A41D-102A5692D599}" destId="{706ED7D1-CC8D-4892-901B-619B4FA071BD}" srcOrd="1" destOrd="0" presId="urn:microsoft.com/office/officeart/2018/2/layout/IconLabelList"/>
    <dgm:cxn modelId="{A92A0B47-15D8-4FC4-B78A-5DDF60356856}" type="presParOf" srcId="{975E1539-527A-44E4-A41D-102A5692D599}" destId="{BFF58298-4127-42A7-B9EF-58A90ABCB7EE}" srcOrd="2" destOrd="0" presId="urn:microsoft.com/office/officeart/2018/2/layout/IconLabelList"/>
    <dgm:cxn modelId="{39D19707-72B6-46D3-9F65-349933BB37C4}" type="presParOf" srcId="{45033B0B-687D-46FA-8E22-B6B53F5B600F}" destId="{3357405E-E9F3-4202-BEA4-668454F5C266}" srcOrd="15" destOrd="0" presId="urn:microsoft.com/office/officeart/2018/2/layout/IconLabelList"/>
    <dgm:cxn modelId="{AA2CAAE4-BC35-4F55-983E-DD38D71A6C93}" type="presParOf" srcId="{45033B0B-687D-46FA-8E22-B6B53F5B600F}" destId="{0FD79F88-30E2-40BC-AE28-58179FDC9B32}" srcOrd="16" destOrd="0" presId="urn:microsoft.com/office/officeart/2018/2/layout/IconLabelList"/>
    <dgm:cxn modelId="{6F96C6A5-9379-4597-9EE8-927928DB73BB}" type="presParOf" srcId="{0FD79F88-30E2-40BC-AE28-58179FDC9B32}" destId="{83ECA7B0-AC76-43DA-B0D3-29949C24A7D1}" srcOrd="0" destOrd="0" presId="urn:microsoft.com/office/officeart/2018/2/layout/IconLabelList"/>
    <dgm:cxn modelId="{7CA8A943-ED20-446C-A8B7-81BB175D58BE}" type="presParOf" srcId="{0FD79F88-30E2-40BC-AE28-58179FDC9B32}" destId="{37429380-25F4-4EFE-A86A-C63E52E869CE}" srcOrd="1" destOrd="0" presId="urn:microsoft.com/office/officeart/2018/2/layout/IconLabelList"/>
    <dgm:cxn modelId="{4D6D393F-E678-4FDB-84B9-2D9420CA3CFF}" type="presParOf" srcId="{0FD79F88-30E2-40BC-AE28-58179FDC9B32}" destId="{935DB41B-DAA3-48A7-9526-297FBDCF1E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B617E-785A-47FE-B21B-38114E62549C}">
      <dsp:nvSpPr>
        <dsp:cNvPr id="0" name=""/>
        <dsp:cNvSpPr/>
      </dsp:nvSpPr>
      <dsp:spPr>
        <a:xfrm>
          <a:off x="974882" y="299540"/>
          <a:ext cx="605126" cy="605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3B944-4B26-4824-B430-7C68EA91C7FE}">
      <dsp:nvSpPr>
        <dsp:cNvPr id="0" name=""/>
        <dsp:cNvSpPr/>
      </dsp:nvSpPr>
      <dsp:spPr>
        <a:xfrm>
          <a:off x="605083" y="1141235"/>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Introduction and Project goals</a:t>
          </a:r>
        </a:p>
      </dsp:txBody>
      <dsp:txXfrm>
        <a:off x="605083" y="1141235"/>
        <a:ext cx="1344726" cy="537890"/>
      </dsp:txXfrm>
    </dsp:sp>
    <dsp:sp modelId="{867290FD-01D5-4FCA-AD6B-EC11B05591D8}">
      <dsp:nvSpPr>
        <dsp:cNvPr id="0" name=""/>
        <dsp:cNvSpPr/>
      </dsp:nvSpPr>
      <dsp:spPr>
        <a:xfrm>
          <a:off x="2554936" y="299540"/>
          <a:ext cx="605126" cy="6051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D8E3D-8FEE-4ABF-A67C-49FDCA718D59}">
      <dsp:nvSpPr>
        <dsp:cNvPr id="0" name=""/>
        <dsp:cNvSpPr/>
      </dsp:nvSpPr>
      <dsp:spPr>
        <a:xfrm>
          <a:off x="2185136" y="1141235"/>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Solution Architecture</a:t>
          </a:r>
        </a:p>
      </dsp:txBody>
      <dsp:txXfrm>
        <a:off x="2185136" y="1141235"/>
        <a:ext cx="1344726" cy="537890"/>
      </dsp:txXfrm>
    </dsp:sp>
    <dsp:sp modelId="{D66663CB-564A-4185-A7E7-05D789F17D0B}">
      <dsp:nvSpPr>
        <dsp:cNvPr id="0" name=""/>
        <dsp:cNvSpPr/>
      </dsp:nvSpPr>
      <dsp:spPr>
        <a:xfrm>
          <a:off x="4134990" y="299540"/>
          <a:ext cx="605126" cy="6051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568A4-A408-42DF-B341-F9AD43EF5588}">
      <dsp:nvSpPr>
        <dsp:cNvPr id="0" name=""/>
        <dsp:cNvSpPr/>
      </dsp:nvSpPr>
      <dsp:spPr>
        <a:xfrm>
          <a:off x="3765190" y="1141235"/>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Source</a:t>
          </a:r>
        </a:p>
      </dsp:txBody>
      <dsp:txXfrm>
        <a:off x="3765190" y="1141235"/>
        <a:ext cx="1344726" cy="537890"/>
      </dsp:txXfrm>
    </dsp:sp>
    <dsp:sp modelId="{D2071964-7EB3-4316-969A-03787A24CE23}">
      <dsp:nvSpPr>
        <dsp:cNvPr id="0" name=""/>
        <dsp:cNvSpPr/>
      </dsp:nvSpPr>
      <dsp:spPr>
        <a:xfrm>
          <a:off x="974882" y="2015307"/>
          <a:ext cx="605126" cy="6051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567796-E4E4-4CB0-8B77-A58856B0FDED}">
      <dsp:nvSpPr>
        <dsp:cNvPr id="0" name=""/>
        <dsp:cNvSpPr/>
      </dsp:nvSpPr>
      <dsp:spPr>
        <a:xfrm>
          <a:off x="605083" y="2857001"/>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Data Ingestion</a:t>
          </a:r>
        </a:p>
      </dsp:txBody>
      <dsp:txXfrm>
        <a:off x="605083" y="2857001"/>
        <a:ext cx="1344726" cy="537890"/>
      </dsp:txXfrm>
    </dsp:sp>
    <dsp:sp modelId="{5D339A64-E0EE-4FBE-B24E-F7E3D94AF1EE}">
      <dsp:nvSpPr>
        <dsp:cNvPr id="0" name=""/>
        <dsp:cNvSpPr/>
      </dsp:nvSpPr>
      <dsp:spPr>
        <a:xfrm>
          <a:off x="2554936" y="2015307"/>
          <a:ext cx="605126" cy="60512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14CBC-7DCD-4301-B8E3-6C3B180F0C59}">
      <dsp:nvSpPr>
        <dsp:cNvPr id="0" name=""/>
        <dsp:cNvSpPr/>
      </dsp:nvSpPr>
      <dsp:spPr>
        <a:xfrm>
          <a:off x="2185136" y="2857001"/>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Storage</a:t>
          </a:r>
        </a:p>
      </dsp:txBody>
      <dsp:txXfrm>
        <a:off x="2185136" y="2857001"/>
        <a:ext cx="1344726" cy="537890"/>
      </dsp:txXfrm>
    </dsp:sp>
    <dsp:sp modelId="{3755C038-0328-472D-A2C8-253603E63748}">
      <dsp:nvSpPr>
        <dsp:cNvPr id="0" name=""/>
        <dsp:cNvSpPr/>
      </dsp:nvSpPr>
      <dsp:spPr>
        <a:xfrm>
          <a:off x="4134990" y="2015307"/>
          <a:ext cx="605126" cy="6051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E84688-08AF-4D7B-AD1E-D42ADAD27C92}">
      <dsp:nvSpPr>
        <dsp:cNvPr id="0" name=""/>
        <dsp:cNvSpPr/>
      </dsp:nvSpPr>
      <dsp:spPr>
        <a:xfrm>
          <a:off x="3765190" y="2857001"/>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Transformation and Data Modeling</a:t>
          </a:r>
        </a:p>
      </dsp:txBody>
      <dsp:txXfrm>
        <a:off x="3765190" y="2857001"/>
        <a:ext cx="1344726" cy="537890"/>
      </dsp:txXfrm>
    </dsp:sp>
    <dsp:sp modelId="{274FFCE8-2511-43C8-9210-3B982DD5F544}">
      <dsp:nvSpPr>
        <dsp:cNvPr id="0" name=""/>
        <dsp:cNvSpPr/>
      </dsp:nvSpPr>
      <dsp:spPr>
        <a:xfrm>
          <a:off x="974882" y="3731074"/>
          <a:ext cx="605126" cy="60512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FF0C1-C373-48CD-BDA6-03237B25709F}">
      <dsp:nvSpPr>
        <dsp:cNvPr id="0" name=""/>
        <dsp:cNvSpPr/>
      </dsp:nvSpPr>
      <dsp:spPr>
        <a:xfrm>
          <a:off x="605083" y="457276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Orchestration</a:t>
          </a:r>
        </a:p>
      </dsp:txBody>
      <dsp:txXfrm>
        <a:off x="605083" y="4572768"/>
        <a:ext cx="1344726" cy="537890"/>
      </dsp:txXfrm>
    </dsp:sp>
    <dsp:sp modelId="{7A62B699-4858-42B6-ABC5-26859758ADD2}">
      <dsp:nvSpPr>
        <dsp:cNvPr id="0" name=""/>
        <dsp:cNvSpPr/>
      </dsp:nvSpPr>
      <dsp:spPr>
        <a:xfrm>
          <a:off x="2554936" y="3731074"/>
          <a:ext cx="605126" cy="605126"/>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F58298-4127-42A7-B9EF-58A90ABCB7EE}">
      <dsp:nvSpPr>
        <dsp:cNvPr id="0" name=""/>
        <dsp:cNvSpPr/>
      </dsp:nvSpPr>
      <dsp:spPr>
        <a:xfrm>
          <a:off x="2185136" y="457276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CI/CD</a:t>
          </a:r>
          <a:endParaRPr lang="he-IL" sz="1200" kern="1200" dirty="0"/>
        </a:p>
      </dsp:txBody>
      <dsp:txXfrm>
        <a:off x="2185136" y="4572768"/>
        <a:ext cx="1344726" cy="537890"/>
      </dsp:txXfrm>
    </dsp:sp>
    <dsp:sp modelId="{83ECA7B0-AC76-43DA-B0D3-29949C24A7D1}">
      <dsp:nvSpPr>
        <dsp:cNvPr id="0" name=""/>
        <dsp:cNvSpPr/>
      </dsp:nvSpPr>
      <dsp:spPr>
        <a:xfrm>
          <a:off x="4134990" y="3731074"/>
          <a:ext cx="605126" cy="605126"/>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DB41B-DAA3-48A7-9526-297FBDCF1E16}">
      <dsp:nvSpPr>
        <dsp:cNvPr id="0" name=""/>
        <dsp:cNvSpPr/>
      </dsp:nvSpPr>
      <dsp:spPr>
        <a:xfrm>
          <a:off x="3765190" y="4572768"/>
          <a:ext cx="1344726" cy="53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Demo</a:t>
          </a:r>
        </a:p>
      </dsp:txBody>
      <dsp:txXfrm>
        <a:off x="3765190" y="4572768"/>
        <a:ext cx="1344726" cy="5378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0529D2-4B03-456C-813C-A36B0F1E9A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67F71D5A-2194-72AE-DB21-9E29DCD87F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717FE734-F883-4B80-B0E1-59AA04659D52}" type="datetimeFigureOut">
              <a:rPr lang="he-IL" smtClean="0"/>
              <a:t>י"ד/אב/תשפ"ד</a:t>
            </a:fld>
            <a:endParaRPr lang="he-IL"/>
          </a:p>
        </p:txBody>
      </p:sp>
      <p:sp>
        <p:nvSpPr>
          <p:cNvPr id="4" name="Footer Placeholder 3">
            <a:extLst>
              <a:ext uri="{FF2B5EF4-FFF2-40B4-BE49-F238E27FC236}">
                <a16:creationId xmlns:a16="http://schemas.microsoft.com/office/drawing/2014/main" id="{2CC5A268-6E0E-4BC7-F604-CE626FC996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806BB9E2-3519-22F0-89B1-A4BDF557C0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E9C73310-E00F-487F-9F1B-A68E2E0CA31D}" type="slidenum">
              <a:rPr lang="he-IL" smtClean="0"/>
              <a:t>‹#›</a:t>
            </a:fld>
            <a:endParaRPr lang="he-IL"/>
          </a:p>
        </p:txBody>
      </p:sp>
    </p:spTree>
    <p:extLst>
      <p:ext uri="{BB962C8B-B14F-4D97-AF65-F5344CB8AC3E}">
        <p14:creationId xmlns:p14="http://schemas.microsoft.com/office/powerpoint/2010/main" val="9965673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1701551-321B-4D35-91E2-EF0AECB114E3}" type="datetimeFigureOut">
              <a:rPr lang="he-IL" smtClean="0"/>
              <a:t>י"ד/אב/תשפ"ד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2AF697CF-A4C4-4F13-B400-A4AE45FF70F1}" type="slidenum">
              <a:rPr lang="he-IL" smtClean="0"/>
              <a:t>‹#›</a:t>
            </a:fld>
            <a:endParaRPr lang="he-IL"/>
          </a:p>
        </p:txBody>
      </p:sp>
    </p:spTree>
    <p:extLst>
      <p:ext uri="{BB962C8B-B14F-4D97-AF65-F5344CB8AC3E}">
        <p14:creationId xmlns:p14="http://schemas.microsoft.com/office/powerpoint/2010/main" val="123820968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I'm thrilled to share with you a project that I’ve been working on as part of our data engineering course. This project is a practical application of the concepts we've been learning, focused on using IoT data to enhance urban transit systems.</a:t>
            </a:r>
          </a:p>
          <a:p>
            <a:r>
              <a:rPr lang="en-US" dirty="0"/>
              <a:t>In this project, I've simulated the role of a data engineer working with IoT devices installed on buses in New York City. The goal was to collect real-time data, integrate it with static GTFS data provided by the MTA, and analyze the performance of bus routes across Manhattan.</a:t>
            </a:r>
          </a:p>
          <a:p>
            <a:r>
              <a:rPr lang="en-US" dirty="0"/>
              <a:t>Through this presentation, I’ll take you through the data pipeline I’ve developed, the challenges I encountered, and how I applied the tools and techniques we've studied to solve real-world problems. By the end, I hope to demonstrate how the skills we've gained can be used to create impactful solutions in urban transit and beyond</a:t>
            </a:r>
          </a:p>
        </p:txBody>
      </p:sp>
    </p:spTree>
    <p:extLst>
      <p:ext uri="{BB962C8B-B14F-4D97-AF65-F5344CB8AC3E}">
        <p14:creationId xmlns:p14="http://schemas.microsoft.com/office/powerpoint/2010/main" val="897201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phase, the data undergoes various transformations. We start with field renaming, data type casting, and other basic transformations. Then, the transit data is aggregated and enriched with GTFS data to create detailed trip records. Data quality checks are performed using Great Expectations and </a:t>
            </a:r>
            <a:r>
              <a:rPr lang="en-US" dirty="0" err="1"/>
              <a:t>dbt</a:t>
            </a:r>
            <a:r>
              <a:rPr lang="en-US" dirty="0"/>
              <a:t> to ensure the integrity of the data before it's moved to the final marts schema</a:t>
            </a:r>
            <a:endParaRPr lang="he-IL" dirty="0"/>
          </a:p>
        </p:txBody>
      </p:sp>
    </p:spTree>
    <p:extLst>
      <p:ext uri="{BB962C8B-B14F-4D97-AF65-F5344CB8AC3E}">
        <p14:creationId xmlns:p14="http://schemas.microsoft.com/office/powerpoint/2010/main" val="2803184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transformation process involves field renaming, data type casting, and more. Trans data is converted into trips through aggregation, enrichment, and validation. Data quality checks ensure integrity, and the marts schema is created with additional transformations.
Original Content:
Transformation and Data Modeling
The data loaded from Airbyte and S3 into Snowflake forms the raw schema. This data is then read and undergoes various transformations before forming the staging schema:
•             Field rename
•             Data type casting
•             case statements
•             concatenation
•             date formatting
Converting trans data into trips
The process of converting the trans data into trips involves several key steps:
1.          Data aggregation: The raw transit data from trans.sql is aggregated to create meaningful trip records. This likely involves grouping the data by vehicle, route, and time periods to identify distinct trips.
2.          Enrichment with GTFS data: The aggregated transit data is combined with static GTFS data (routes, stops, schedules) to add context and additional information to each trip.
3.          Trip identification: Algorithms are applied to determine the start and end of each trip, possibly using factors like time thresholds, route changes, or specific stop patterns.
4.          Calculation of metrics: Various performance metrics are calculated for each trip, such as actual travel time, scheduled travel time, delays, and potentially crowding information.
5.          Data cleaning and validation: The process includes steps to clean the data, handle anomalies, and ensure the quality and consistency of the trip records.
6 Incremental approach: Post creation of trips a post hook is triggered to create a table with the latest trip date per each vehicle. Ensuring the next run would continute per each vehicle from the latest trans data available. Meaning even if a bus havent sent new data for days the incremental process would try to continue searching for new data.
This transformation process takes the granular, real-time data and converts it into a higher-level, trip-based format, that’s more suitable for route performance analysis and reporting.
Before the data is loaded into the staging schema, data quality checks were performed using Great Expectations and dbt tests, ensuring that:
•             Primary keys and foreign keys are not null
•             Referential integrity between related tables
•             Accepted value tests, confirming that certain columns only contain predefined acceptable values
•             validating relationships between different models
Lastly, the marts schema is created performing additional transformations such as joins, aggregations,calculations, and surrogate keys.
The marts schema can be represented by the following Entity Relationship Diagram (ERD): docs/images/ERD.png
Figure 5: Marts - Entity Relationship Diagram (ERD)
</a:t>
            </a:r>
          </a:p>
        </p:txBody>
      </p:sp>
    </p:spTree>
    <p:extLst>
      <p:ext uri="{BB962C8B-B14F-4D97-AF65-F5344CB8AC3E}">
        <p14:creationId xmlns:p14="http://schemas.microsoft.com/office/powerpoint/2010/main" val="73218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orchestration, I used </a:t>
            </a:r>
            <a:r>
              <a:rPr lang="en-US" dirty="0" err="1"/>
              <a:t>Dagster</a:t>
            </a:r>
            <a:r>
              <a:rPr lang="en-US" dirty="0"/>
              <a:t>, which was deployed via </a:t>
            </a:r>
            <a:r>
              <a:rPr lang="en-US" dirty="0" err="1"/>
              <a:t>Dagster</a:t>
            </a:r>
            <a:r>
              <a:rPr lang="en-US" dirty="0"/>
              <a:t> Cloud. After considering different orchestration approaches, I opted for </a:t>
            </a:r>
            <a:r>
              <a:rPr lang="en-US" dirty="0" err="1"/>
              <a:t>Dagster</a:t>
            </a:r>
            <a:r>
              <a:rPr lang="en-US" dirty="0"/>
              <a:t> Asset Job because of its flexibility and customization options. </a:t>
            </a:r>
            <a:r>
              <a:rPr lang="en-US" dirty="0" err="1"/>
              <a:t>Dagster</a:t>
            </a:r>
            <a:r>
              <a:rPr lang="en-US" dirty="0"/>
              <a:t> is responsible for managing the entire workflow, from </a:t>
            </a:r>
            <a:r>
              <a:rPr lang="en-US" dirty="0" err="1"/>
              <a:t>Airbyte</a:t>
            </a:r>
            <a:r>
              <a:rPr lang="en-US" dirty="0"/>
              <a:t> connections to Snowflake data loading and </a:t>
            </a:r>
            <a:r>
              <a:rPr lang="en-US" dirty="0" err="1"/>
              <a:t>dbt</a:t>
            </a:r>
            <a:r>
              <a:rPr lang="en-US" dirty="0"/>
              <a:t> workflows.</a:t>
            </a:r>
            <a:endParaRPr lang="he-IL" dirty="0"/>
          </a:p>
        </p:txBody>
      </p:sp>
    </p:spTree>
    <p:extLst>
      <p:ext uri="{BB962C8B-B14F-4D97-AF65-F5344CB8AC3E}">
        <p14:creationId xmlns:p14="http://schemas.microsoft.com/office/powerpoint/2010/main" val="38401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show you a live demonstration of the project in action. I’ll walk you through the entire process, from data ingestion to transformation and finally to visualization. You’ll see how the pipeline processes real-time bus location data and produces actionable insights through our dashboard.</a:t>
            </a:r>
            <a:endParaRPr lang="he-IL" dirty="0"/>
          </a:p>
        </p:txBody>
      </p:sp>
    </p:spTree>
    <p:extLst>
      <p:ext uri="{BB962C8B-B14F-4D97-AF65-F5344CB8AC3E}">
        <p14:creationId xmlns:p14="http://schemas.microsoft.com/office/powerpoint/2010/main" val="4064164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smooth deployment, I implemented a CI/CD pipeline. Linter is used to flag improperly formatted SQL and Python code. Branch deployment is set up for staging environments, allowing real-time preview of changes. Finally, production deployment is triggered on main branch pushes, ensuring the production environment is always up-to-date.</a:t>
            </a:r>
            <a:endParaRPr lang="he-IL" dirty="0"/>
          </a:p>
        </p:txBody>
      </p:sp>
    </p:spTree>
    <p:extLst>
      <p:ext uri="{BB962C8B-B14F-4D97-AF65-F5344CB8AC3E}">
        <p14:creationId xmlns:p14="http://schemas.microsoft.com/office/powerpoint/2010/main" val="1397703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421356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anyone looking to replicate this project, I’ve provided detailed instructions in the project repository. The infrastructure is configured using Terraform, and there’s a custom connector for the API. The instructions will guide you through setting up </a:t>
            </a:r>
            <a:r>
              <a:rPr lang="en-US" dirty="0" err="1"/>
              <a:t>Airbyte</a:t>
            </a:r>
            <a:r>
              <a:rPr lang="en-US" dirty="0"/>
              <a:t>, getting GTFS data, testing the pipeline, and deploying it.</a:t>
            </a:r>
            <a:endParaRPr lang="he-IL" dirty="0"/>
          </a:p>
        </p:txBody>
      </p:sp>
    </p:spTree>
    <p:extLst>
      <p:ext uri="{BB962C8B-B14F-4D97-AF65-F5344CB8AC3E}">
        <p14:creationId xmlns:p14="http://schemas.microsoft.com/office/powerpoint/2010/main" val="175292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agenda for today’s presentation. I’ll start with an introduction and the project goals, then walk you through the solution architecture. We’ll discuss the data sources, ingestion process, storage solutions, and data modeling techniques. I’ll also cover the orchestration and CI/CD strategies we implemented before wrapping up with a demo and some security considerations.</a:t>
            </a:r>
            <a:endParaRPr lang="he-IL" dirty="0"/>
          </a:p>
        </p:txBody>
      </p:sp>
    </p:spTree>
    <p:extLst>
      <p:ext uri="{BB962C8B-B14F-4D97-AF65-F5344CB8AC3E}">
        <p14:creationId xmlns:p14="http://schemas.microsoft.com/office/powerpoint/2010/main" val="349447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analyze NYC MTA bus route performance by integrating real-time data from IoT devices with GTFS data. The key goals are to enable real-time data integration, rebuild trips from combined datasets, develop a scalable data pipeline, and implement CI/CD for smooth deployment. Additionally, I aimed to answer critical business questions such as identifying delayed or overcrowded routes.</a:t>
            </a:r>
            <a:endParaRPr lang="he-IL" dirty="0"/>
          </a:p>
        </p:txBody>
      </p:sp>
    </p:spTree>
    <p:extLst>
      <p:ext uri="{BB962C8B-B14F-4D97-AF65-F5344CB8AC3E}">
        <p14:creationId xmlns:p14="http://schemas.microsoft.com/office/powerpoint/2010/main" val="426199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architecture of the solution. It begins with data collection from IoT devices and the MTA's static data. This data is then ingested into our system, processed, and stored in a scalable cloud environment. The architecture supports the transformation, modeling, and analysis of the data, allowing us to extract meaningful insights into bus route performance</a:t>
            </a:r>
            <a:endParaRPr lang="he-IL" dirty="0"/>
          </a:p>
        </p:txBody>
      </p:sp>
    </p:spTree>
    <p:extLst>
      <p:ext uri="{BB962C8B-B14F-4D97-AF65-F5344CB8AC3E}">
        <p14:creationId xmlns:p14="http://schemas.microsoft.com/office/powerpoint/2010/main" val="86443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used two main data sources: the MTA Real Bus Time API, which provides real-time location data every 15 seconds, and the MTA GTFS static data, which includes schedules, routes, and stops. The combination of these sources allows us to analyze bus routes with a high level of detail."</a:t>
            </a:r>
          </a:p>
        </p:txBody>
      </p:sp>
    </p:spTree>
    <p:extLst>
      <p:ext uri="{BB962C8B-B14F-4D97-AF65-F5344CB8AC3E}">
        <p14:creationId xmlns:p14="http://schemas.microsoft.com/office/powerpoint/2010/main" val="196803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MTA uses two main data sources: the Real Bus Time API for real-time bus locations and GTFS static data for bus schedules. The GTFS data includes various elements like routes and stops. More details can be found on Google Transit and MTA Developer resources.
Original Content:
Source
The source includes the MTA real Bus Time API, which provides real-time bus location data. The API is documented here.
The second source is the MTA GTFS static data, which includes information on:
•             Agency
•             Calendar
•             Calendar_dates
•             Routes
•             Shapes
•             Stop_times
•             Trips
•             Stops
This data describes the scheduling of buses in New York City.
The GTFS entity relationship diagram is shown below.
docs/images/GTFS-entity-relationship-diagram.png
Figure 2: GTFS Entity Relationship Diagram
More information about GTFS data sets can be found at:
Google Transit
MTA Developer resources
</a:t>
            </a:r>
          </a:p>
        </p:txBody>
      </p:sp>
    </p:spTree>
    <p:extLst>
      <p:ext uri="{BB962C8B-B14F-4D97-AF65-F5344CB8AC3E}">
        <p14:creationId xmlns:p14="http://schemas.microsoft.com/office/powerpoint/2010/main" val="3970157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The MTA uses two main data sources: the Real Bus Time API for real-time bus locations and GTFS static data for bus schedules. The GTFS data includes various elements like routes and stops. More details can be found on Google Transit and MTA Developer resources.
Original Content:
Source
The source includes the MTA real Bus Time API, which provides real-time bus location data. The API is documented here.
The second source is the MTA GTFS static data, which includes information on:
•             Agency
•             Calendar
•             Calendar_dates
•             Routes
•             Shapes
•             Stop_times
•             Trips
•             Stops
This data describes the scheduling of buses in New York City.
The GTFS entity relationship diagram is shown below.
docs/images/GTFS-entity-relationship-diagram.png
Figure 2: GTFS Entity Relationship Diagram
More information about GTFS data sets can be found at:
Google Transit
MTA Developer resources
</a:t>
            </a:r>
          </a:p>
        </p:txBody>
      </p:sp>
    </p:spTree>
    <p:extLst>
      <p:ext uri="{BB962C8B-B14F-4D97-AF65-F5344CB8AC3E}">
        <p14:creationId xmlns:p14="http://schemas.microsoft.com/office/powerpoint/2010/main" val="70205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ingestion process is managed by </a:t>
            </a:r>
            <a:r>
              <a:rPr lang="en-US" dirty="0" err="1"/>
              <a:t>Airbyte</a:t>
            </a:r>
            <a:r>
              <a:rPr lang="en-US" dirty="0"/>
              <a:t>, hosted on an Amazon EC2 instance. It extracts data from the MTA Real Bus Time API using a custom connector and loads it into PostgreSQL. From there, the data is transferred daily to Snowflake using </a:t>
            </a:r>
            <a:r>
              <a:rPr lang="en-US" dirty="0" err="1"/>
              <a:t>Dagster</a:t>
            </a:r>
            <a:r>
              <a:rPr lang="en-US" dirty="0"/>
              <a:t>. GTFS files are hosted on S3 and ingested into Snowflake using the COPY INTO method, which efficiently handles large files</a:t>
            </a:r>
            <a:endParaRPr lang="he-IL" dirty="0"/>
          </a:p>
        </p:txBody>
      </p:sp>
    </p:spTree>
    <p:extLst>
      <p:ext uri="{BB962C8B-B14F-4D97-AF65-F5344CB8AC3E}">
        <p14:creationId xmlns:p14="http://schemas.microsoft.com/office/powerpoint/2010/main" val="373150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storage, I used Snowflake for its scalability and performance. It’s well-suited for handling large data volumes and integrates seamlessly with BI tools like </a:t>
            </a:r>
            <a:r>
              <a:rPr lang="en-US" dirty="0" err="1"/>
              <a:t>PowerBI</a:t>
            </a:r>
            <a:r>
              <a:rPr lang="en-US" dirty="0"/>
              <a:t>. PostgreSQL is used as a cost-effective buffer for raw transit data, allowing for near real-time reporting and data staging before the data is transferred to Snowflake.</a:t>
            </a:r>
            <a:endParaRPr lang="he-IL" dirty="0"/>
          </a:p>
        </p:txBody>
      </p:sp>
    </p:spTree>
    <p:extLst>
      <p:ext uri="{BB962C8B-B14F-4D97-AF65-F5344CB8AC3E}">
        <p14:creationId xmlns:p14="http://schemas.microsoft.com/office/powerpoint/2010/main" val="7764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A391417B-8852-47AF-867E-3F0846620143}" type="datetime1">
              <a:rPr lang="en-US" smtClean="0"/>
              <a:t>8/18/2024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pPr/>
              <a:t>‹#›</a:t>
            </a:fld>
            <a:r>
              <a:rPr lang="en-US" dirty="0"/>
              <a:t> / 25</a:t>
            </a:r>
          </a:p>
        </p:txBody>
      </p:sp>
    </p:spTree>
    <p:extLst>
      <p:ext uri="{BB962C8B-B14F-4D97-AF65-F5344CB8AC3E}">
        <p14:creationId xmlns:p14="http://schemas.microsoft.com/office/powerpoint/2010/main" val="402684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89EBBB8-C8CA-45E0-9F0E-BC3D8774E66E}" type="datetime1">
              <a:rPr lang="en-US" smtClean="0"/>
              <a:t>8/18/2024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0124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3B25F775-A76F-4B27-A1AE-FDD0CC0D9915}" type="datetime1">
              <a:rPr lang="en-US" smtClean="0"/>
              <a:t>8/18/2024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8159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EB196E77-929B-4414-8158-F0273FB9B9DC}" type="datetime1">
              <a:rPr lang="en-US" smtClean="0"/>
              <a:t>8/18/2024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dirty="0"/>
          </a:p>
        </p:txBody>
      </p:sp>
    </p:spTree>
    <p:extLst>
      <p:ext uri="{BB962C8B-B14F-4D97-AF65-F5344CB8AC3E}">
        <p14:creationId xmlns:p14="http://schemas.microsoft.com/office/powerpoint/2010/main" val="332126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37601232-45CE-48BA-B9F2-6C5A990C62DB}" type="datetime1">
              <a:rPr lang="en-US" smtClean="0"/>
              <a:t>8/18/2024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18094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B0C3A648-1DBC-4145-879A-C64EFB73454F}" type="datetime1">
              <a:rPr lang="en-US" smtClean="0"/>
              <a:t>8/18/2024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5854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BD78E204-EC5C-4BA1-830A-A4BD838DBE32}" type="datetime1">
              <a:rPr lang="en-US" smtClean="0"/>
              <a:t>8/18/2024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627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C163DD63-EFED-4C43-810B-F4E7CE5D9FC1}" type="datetime1">
              <a:rPr lang="en-US" smtClean="0"/>
              <a:t>8/18/2024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2644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4038C8A8-315D-416A-BDD6-B985A591D73E}" type="datetime1">
              <a:rPr lang="en-US" smtClean="0"/>
              <a:t>8/18/2024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001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9AD58F37-8CC0-4091-976A-B9B325B2AFF9}" type="datetime1">
              <a:rPr lang="en-US" smtClean="0"/>
              <a:t>8/18/2024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8195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D33A0636-5363-4EC1-9FB5-8D3CB465EAE6}" type="datetime1">
              <a:rPr lang="en-US" smtClean="0"/>
              <a:t>8/18/2024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10869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A6A8FD65-60E2-4E44-BAFD-AD051A63F9ED}" type="datetime1">
              <a:rPr lang="en-US" smtClean="0"/>
              <a:t>8/18/2024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43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62" name="Straight Connector 61">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FBAAD93-7DE6-47D1-3609-446AE138A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E058CDD-1900-C994-44FA-9BC6511B5BFD}"/>
              </a:ext>
            </a:extLst>
          </p:cNvPr>
          <p:cNvSpPr>
            <a:spLocks noGrp="1"/>
          </p:cNvSpPr>
          <p:nvPr>
            <p:ph type="ctrTitle"/>
          </p:nvPr>
        </p:nvSpPr>
        <p:spPr>
          <a:xfrm>
            <a:off x="7145736" y="908651"/>
            <a:ext cx="4754880" cy="4171779"/>
          </a:xfrm>
        </p:spPr>
        <p:txBody>
          <a:bodyPr vert="horz" lIns="91440" tIns="45720" rIns="91440" bIns="45720" rtlCol="0" anchor="t">
            <a:normAutofit/>
          </a:bodyPr>
          <a:lstStyle/>
          <a:p>
            <a:pPr>
              <a:lnSpc>
                <a:spcPct val="90000"/>
              </a:lnSpc>
            </a:pPr>
            <a:r>
              <a:rPr lang="en-US" sz="4700" dirty="0"/>
              <a:t>NYCT Bus Analysis Project </a:t>
            </a:r>
            <a:br>
              <a:rPr lang="en-US" sz="4700" dirty="0"/>
            </a:br>
            <a:br>
              <a:rPr lang="en-US" sz="4700" dirty="0"/>
            </a:br>
            <a:endParaRPr lang="en-US" sz="4700" dirty="0"/>
          </a:p>
        </p:txBody>
      </p:sp>
      <p:sp>
        <p:nvSpPr>
          <p:cNvPr id="4" name="TextBox 3">
            <a:extLst>
              <a:ext uri="{FF2B5EF4-FFF2-40B4-BE49-F238E27FC236}">
                <a16:creationId xmlns:a16="http://schemas.microsoft.com/office/drawing/2014/main" id="{02553CEE-1F35-DC71-19AF-D80117390B78}"/>
              </a:ext>
            </a:extLst>
          </p:cNvPr>
          <p:cNvSpPr txBox="1"/>
          <p:nvPr/>
        </p:nvSpPr>
        <p:spPr>
          <a:xfrm>
            <a:off x="7291428" y="2927181"/>
            <a:ext cx="4754880" cy="1003638"/>
          </a:xfrm>
          <a:prstGeom prst="rect">
            <a:avLst/>
          </a:prstGeom>
        </p:spPr>
        <p:txBody>
          <a:bodyPr vert="horz" lIns="91440" tIns="45720" rIns="91440" bIns="45720" rtlCol="0" anchor="b">
            <a:normAutofit/>
          </a:bodyPr>
          <a:lstStyle/>
          <a:p>
            <a:pPr>
              <a:lnSpc>
                <a:spcPct val="110000"/>
              </a:lnSpc>
              <a:spcBef>
                <a:spcPts val="1000"/>
              </a:spcBef>
              <a:spcAft>
                <a:spcPts val="600"/>
              </a:spcAft>
            </a:pPr>
            <a:r>
              <a:rPr lang="en-US" sz="2200" dirty="0"/>
              <a:t>Optimizing Urban Transit with IoT and Advanced Data Analytics</a:t>
            </a:r>
          </a:p>
        </p:txBody>
      </p:sp>
      <p:cxnSp>
        <p:nvCxnSpPr>
          <p:cNvPr id="64" name="Straight Connector 63">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6232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86434A0-B884-CBC6-CA9D-83A8260E92B0}"/>
              </a:ext>
            </a:extLst>
          </p:cNvPr>
          <p:cNvSpPr txBox="1"/>
          <p:nvPr/>
        </p:nvSpPr>
        <p:spPr>
          <a:xfrm>
            <a:off x="7427750" y="5467396"/>
            <a:ext cx="4754880" cy="1003638"/>
          </a:xfrm>
          <a:prstGeom prst="rect">
            <a:avLst/>
          </a:prstGeom>
        </p:spPr>
        <p:txBody>
          <a:bodyPr vert="horz" lIns="91440" tIns="45720" rIns="91440" bIns="45720" rtlCol="0" anchor="b">
            <a:normAutofit/>
          </a:bodyPr>
          <a:lstStyle/>
          <a:p>
            <a:pPr>
              <a:lnSpc>
                <a:spcPct val="110000"/>
              </a:lnSpc>
              <a:spcBef>
                <a:spcPts val="1000"/>
              </a:spcBef>
              <a:spcAft>
                <a:spcPts val="600"/>
              </a:spcAft>
            </a:pPr>
            <a:r>
              <a:rPr lang="en-US" sz="2200" dirty="0"/>
              <a:t>Daniel Premysler</a:t>
            </a:r>
          </a:p>
        </p:txBody>
      </p:sp>
      <p:pic>
        <p:nvPicPr>
          <p:cNvPr id="9" name="Picture 8" descr="A bus driving down a street&#10;&#10;Description automatically generated">
            <a:extLst>
              <a:ext uri="{FF2B5EF4-FFF2-40B4-BE49-F238E27FC236}">
                <a16:creationId xmlns:a16="http://schemas.microsoft.com/office/drawing/2014/main" id="{AC4BCCD6-7E05-522F-1F25-2ADB10E2C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7" name="Slide Number Placeholder 6">
            <a:extLst>
              <a:ext uri="{FF2B5EF4-FFF2-40B4-BE49-F238E27FC236}">
                <a16:creationId xmlns:a16="http://schemas.microsoft.com/office/drawing/2014/main" id="{A0FEB66C-85D5-C5B6-C826-E63B61A57F27}"/>
              </a:ext>
            </a:extLst>
          </p:cNvPr>
          <p:cNvSpPr>
            <a:spLocks noGrp="1"/>
          </p:cNvSpPr>
          <p:nvPr>
            <p:ph type="sldNum" sz="quarter" idx="12"/>
          </p:nvPr>
        </p:nvSpPr>
        <p:spPr/>
        <p:txBody>
          <a:bodyPr/>
          <a:lstStyle/>
          <a:p>
            <a:fld id="{87E7843D-FF13-4365-9478-9625B70A2705}" type="slidenum">
              <a:rPr lang="en-US" smtClean="0"/>
              <a:t>1</a:t>
            </a:fld>
            <a:endParaRPr lang="en-US" dirty="0"/>
          </a:p>
        </p:txBody>
      </p:sp>
    </p:spTree>
    <p:extLst>
      <p:ext uri="{BB962C8B-B14F-4D97-AF65-F5344CB8AC3E}">
        <p14:creationId xmlns:p14="http://schemas.microsoft.com/office/powerpoint/2010/main" val="8128007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5202F-0EE2-3392-BE0E-BA4EACDF7A59}"/>
              </a:ext>
            </a:extLst>
          </p:cNvPr>
          <p:cNvSpPr>
            <a:spLocks noGrp="1"/>
          </p:cNvSpPr>
          <p:nvPr>
            <p:ph type="title"/>
          </p:nvPr>
        </p:nvSpPr>
        <p:spPr>
          <a:xfrm>
            <a:off x="704088" y="555712"/>
            <a:ext cx="4218435" cy="2390687"/>
          </a:xfrm>
        </p:spPr>
        <p:txBody>
          <a:bodyPr vert="horz" lIns="91440" tIns="45720" rIns="91440" bIns="45720" rtlCol="0" anchor="t">
            <a:normAutofit/>
          </a:bodyPr>
          <a:lstStyle/>
          <a:p>
            <a:r>
              <a:rPr lang="en-US" sz="3700" dirty="0"/>
              <a:t>Transformation and Data Modeling</a:t>
            </a:r>
          </a:p>
        </p:txBody>
      </p:sp>
      <p:sp>
        <p:nvSpPr>
          <p:cNvPr id="4" name="Content Placeholder 3">
            <a:extLst>
              <a:ext uri="{FF2B5EF4-FFF2-40B4-BE49-F238E27FC236}">
                <a16:creationId xmlns:a16="http://schemas.microsoft.com/office/drawing/2014/main" id="{F5C745E6-1AE4-3AEF-3F05-07A3A673F261}"/>
              </a:ext>
            </a:extLst>
          </p:cNvPr>
          <p:cNvSpPr>
            <a:spLocks noGrp="1"/>
          </p:cNvSpPr>
          <p:nvPr>
            <p:ph sz="half" idx="2"/>
          </p:nvPr>
        </p:nvSpPr>
        <p:spPr>
          <a:xfrm>
            <a:off x="5576418" y="555712"/>
            <a:ext cx="5916168" cy="5614416"/>
          </a:xfrm>
        </p:spPr>
        <p:txBody>
          <a:bodyPr vert="horz" lIns="91440" tIns="45720" rIns="91440" bIns="45720" rtlCol="0">
            <a:normAutofit/>
          </a:bodyPr>
          <a:lstStyle/>
          <a:p>
            <a:r>
              <a:rPr lang="en-US" dirty="0"/>
              <a:t>Data modeling with </a:t>
            </a:r>
            <a:r>
              <a:rPr lang="en-US" dirty="0" err="1"/>
              <a:t>dbt</a:t>
            </a:r>
            <a:endParaRPr lang="en-US" dirty="0"/>
          </a:p>
          <a:p>
            <a:pPr lvl="1"/>
            <a:r>
              <a:rPr lang="en-US" dirty="0"/>
              <a:t>Field rename</a:t>
            </a:r>
          </a:p>
          <a:p>
            <a:pPr lvl="1"/>
            <a:r>
              <a:rPr lang="en-US" dirty="0"/>
              <a:t>Data type casting</a:t>
            </a:r>
          </a:p>
          <a:p>
            <a:pPr lvl="1"/>
            <a:r>
              <a:rPr lang="en-US" dirty="0"/>
              <a:t>Case statements</a:t>
            </a:r>
          </a:p>
          <a:p>
            <a:pPr lvl="1"/>
            <a:r>
              <a:rPr lang="en-US" dirty="0"/>
              <a:t>Concatenation</a:t>
            </a:r>
          </a:p>
          <a:p>
            <a:pPr lvl="1"/>
            <a:r>
              <a:rPr lang="en-US" dirty="0"/>
              <a:t>Date formatting</a:t>
            </a:r>
          </a:p>
          <a:p>
            <a:pPr lvl="1"/>
            <a:r>
              <a:rPr lang="en-US" dirty="0"/>
              <a:t>Data aggregation</a:t>
            </a:r>
          </a:p>
          <a:p>
            <a:pPr lvl="1"/>
            <a:r>
              <a:rPr lang="en-US" dirty="0"/>
              <a:t>Enrichment with GTFS data</a:t>
            </a:r>
          </a:p>
          <a:p>
            <a:pPr lvl="1"/>
            <a:r>
              <a:rPr lang="en-US" dirty="0"/>
              <a:t>Trip identification</a:t>
            </a:r>
          </a:p>
          <a:p>
            <a:r>
              <a:rPr lang="en-US" dirty="0"/>
              <a:t>Data Quality Checks with great expectations for </a:t>
            </a:r>
            <a:r>
              <a:rPr lang="en-US" dirty="0" err="1"/>
              <a:t>dbt</a:t>
            </a:r>
            <a:endParaRPr lang="en-US" dirty="0"/>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Content Placeholder 7" descr="A diagram of data modeling and transformation&#10;&#10;Description automatically generated">
            <a:extLst>
              <a:ext uri="{FF2B5EF4-FFF2-40B4-BE49-F238E27FC236}">
                <a16:creationId xmlns:a16="http://schemas.microsoft.com/office/drawing/2014/main" id="{5502EF0F-F53D-4E8A-C623-161B74DF39E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00100" y="2562138"/>
            <a:ext cx="3740150" cy="3740150"/>
          </a:xfrm>
        </p:spPr>
      </p:pic>
      <p:sp>
        <p:nvSpPr>
          <p:cNvPr id="13" name="Slide Number Placeholder 12">
            <a:extLst>
              <a:ext uri="{FF2B5EF4-FFF2-40B4-BE49-F238E27FC236}">
                <a16:creationId xmlns:a16="http://schemas.microsoft.com/office/drawing/2014/main" id="{76C8C887-D789-8574-6E6D-729BAD661C28}"/>
              </a:ext>
            </a:extLst>
          </p:cNvPr>
          <p:cNvSpPr>
            <a:spLocks noGrp="1"/>
          </p:cNvSpPr>
          <p:nvPr>
            <p:ph type="sldNum" sz="quarter" idx="12"/>
          </p:nvPr>
        </p:nvSpPr>
        <p:spPr>
          <a:xfrm>
            <a:off x="10810430" y="6356350"/>
            <a:ext cx="780936" cy="365125"/>
          </a:xfrm>
        </p:spPr>
        <p:txBody>
          <a:bodyPr/>
          <a:lstStyle/>
          <a:p>
            <a:fld id="{87E7843D-FF13-4365-9478-9625B70A2705}" type="slidenum">
              <a:rPr lang="en-US" smtClean="0"/>
              <a:t>10</a:t>
            </a:fld>
            <a:r>
              <a:rPr lang="en-US" dirty="0"/>
              <a:t>/15</a:t>
            </a:r>
          </a:p>
        </p:txBody>
      </p:sp>
    </p:spTree>
    <p:extLst>
      <p:ext uri="{BB962C8B-B14F-4D97-AF65-F5344CB8AC3E}">
        <p14:creationId xmlns:p14="http://schemas.microsoft.com/office/powerpoint/2010/main" val="3338209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95202F-0EE2-3392-BE0E-BA4EACDF7A59}"/>
              </a:ext>
            </a:extLst>
          </p:cNvPr>
          <p:cNvSpPr>
            <a:spLocks noGrp="1"/>
          </p:cNvSpPr>
          <p:nvPr>
            <p:ph type="title"/>
          </p:nvPr>
        </p:nvSpPr>
        <p:spPr>
          <a:xfrm>
            <a:off x="704088" y="914400"/>
            <a:ext cx="10687812" cy="798194"/>
          </a:xfrm>
        </p:spPr>
        <p:txBody>
          <a:bodyPr vert="horz" lIns="91440" tIns="45720" rIns="91440" bIns="45720" rtlCol="0" anchor="t">
            <a:normAutofit/>
          </a:bodyPr>
          <a:lstStyle/>
          <a:p>
            <a:r>
              <a:rPr lang="en-US"/>
              <a:t>Data modeling ERD</a:t>
            </a:r>
          </a:p>
        </p:txBody>
      </p:sp>
      <p:cxnSp>
        <p:nvCxnSpPr>
          <p:cNvPr id="28" name="Straight Connector 2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screenshot of a computer&#10;&#10;Description automatically generated">
            <a:extLst>
              <a:ext uri="{FF2B5EF4-FFF2-40B4-BE49-F238E27FC236}">
                <a16:creationId xmlns:a16="http://schemas.microsoft.com/office/drawing/2014/main" id="{6064DE73-2BC0-8271-C368-6B392A408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64" y="1528097"/>
            <a:ext cx="8087285" cy="4606003"/>
          </a:xfrm>
          <a:prstGeom prst="rect">
            <a:avLst/>
          </a:prstGeom>
        </p:spPr>
      </p:pic>
      <p:cxnSp>
        <p:nvCxnSpPr>
          <p:cNvPr id="30" name="Straight Connector 29">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73252785-98D7-CFFF-0A53-3DA43830A959}"/>
              </a:ext>
            </a:extLst>
          </p:cNvPr>
          <p:cNvSpPr>
            <a:spLocks noGrp="1"/>
          </p:cNvSpPr>
          <p:nvPr>
            <p:ph type="sldNum" sz="quarter" idx="12"/>
          </p:nvPr>
        </p:nvSpPr>
        <p:spPr/>
        <p:txBody>
          <a:bodyPr/>
          <a:lstStyle/>
          <a:p>
            <a:fld id="{87E7843D-FF13-4365-9478-9625B70A2705}" type="slidenum">
              <a:rPr lang="en-US" smtClean="0"/>
              <a:t>11</a:t>
            </a:fld>
            <a:endParaRPr lang="en-US"/>
          </a:p>
        </p:txBody>
      </p:sp>
    </p:spTree>
    <p:extLst>
      <p:ext uri="{BB962C8B-B14F-4D97-AF65-F5344CB8AC3E}">
        <p14:creationId xmlns:p14="http://schemas.microsoft.com/office/powerpoint/2010/main" val="3539348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B441B-F713-5F92-31BD-9774C24F71A4}"/>
              </a:ext>
            </a:extLst>
          </p:cNvPr>
          <p:cNvSpPr>
            <a:spLocks noGrp="1"/>
          </p:cNvSpPr>
          <p:nvPr>
            <p:ph type="title"/>
          </p:nvPr>
        </p:nvSpPr>
        <p:spPr>
          <a:xfrm>
            <a:off x="704087" y="559063"/>
            <a:ext cx="3306747" cy="5256025"/>
          </a:xfrm>
        </p:spPr>
        <p:txBody>
          <a:bodyPr>
            <a:normAutofit/>
          </a:bodyPr>
          <a:lstStyle/>
          <a:p>
            <a:r>
              <a:rPr lang="he-IL" sz="3300" dirty="0" err="1"/>
              <a:t>Orchestration</a:t>
            </a:r>
            <a:endParaRPr lang="he-IL" sz="3300" dirty="0"/>
          </a:p>
        </p:txBody>
      </p:sp>
      <p:sp>
        <p:nvSpPr>
          <p:cNvPr id="3" name="Content Placeholder 2">
            <a:extLst>
              <a:ext uri="{FF2B5EF4-FFF2-40B4-BE49-F238E27FC236}">
                <a16:creationId xmlns:a16="http://schemas.microsoft.com/office/drawing/2014/main" id="{46044ED1-B4E8-43B2-CDCF-768AEF4EF0B3}"/>
              </a:ext>
            </a:extLst>
          </p:cNvPr>
          <p:cNvSpPr>
            <a:spLocks noGrp="1"/>
          </p:cNvSpPr>
          <p:nvPr>
            <p:ph idx="1"/>
          </p:nvPr>
        </p:nvSpPr>
        <p:spPr>
          <a:xfrm>
            <a:off x="4643022" y="622249"/>
            <a:ext cx="6844892" cy="5639712"/>
          </a:xfrm>
        </p:spPr>
        <p:txBody>
          <a:bodyPr>
            <a:normAutofit/>
          </a:bodyPr>
          <a:lstStyle/>
          <a:p>
            <a:r>
              <a:rPr lang="en-US" dirty="0" err="1"/>
              <a:t>Dagster</a:t>
            </a:r>
            <a:r>
              <a:rPr lang="en-US" dirty="0"/>
              <a:t> as Orchestration Tool</a:t>
            </a:r>
          </a:p>
          <a:p>
            <a:pPr lvl="1"/>
            <a:r>
              <a:rPr lang="en-US" dirty="0"/>
              <a:t>Deployed using </a:t>
            </a:r>
            <a:r>
              <a:rPr lang="en-US" dirty="0" err="1"/>
              <a:t>Dagster</a:t>
            </a:r>
            <a:r>
              <a:rPr lang="en-US" dirty="0"/>
              <a:t> Cloud</a:t>
            </a:r>
          </a:p>
          <a:p>
            <a:pPr lvl="1"/>
            <a:r>
              <a:rPr lang="en-US" dirty="0"/>
              <a:t>CD with separate brunch deployment and prod </a:t>
            </a:r>
            <a:r>
              <a:rPr lang="en-US" dirty="0" err="1"/>
              <a:t>deployement</a:t>
            </a:r>
            <a:endParaRPr lang="en-US" dirty="0"/>
          </a:p>
          <a:p>
            <a:pPr lvl="1"/>
            <a:r>
              <a:rPr lang="en-US" dirty="0"/>
              <a:t>Asset-based orchestration approach</a:t>
            </a:r>
          </a:p>
          <a:p>
            <a:r>
              <a:rPr lang="en-US" dirty="0"/>
              <a:t>Considered Materialization Approaches</a:t>
            </a:r>
          </a:p>
          <a:p>
            <a:pPr lvl="1"/>
            <a:r>
              <a:rPr lang="en-US" dirty="0" err="1"/>
              <a:t>Dagster</a:t>
            </a:r>
            <a:r>
              <a:rPr lang="en-US" dirty="0"/>
              <a:t> Asset Job</a:t>
            </a:r>
          </a:p>
          <a:p>
            <a:pPr lvl="1"/>
            <a:r>
              <a:rPr lang="en-US" dirty="0" err="1"/>
              <a:t>Dagster</a:t>
            </a:r>
            <a:r>
              <a:rPr lang="en-US" dirty="0"/>
              <a:t> Auto-materialize assets</a:t>
            </a:r>
          </a:p>
          <a:p>
            <a:r>
              <a:rPr lang="en-US" dirty="0"/>
              <a:t>Chosen Approach – Asset job</a:t>
            </a:r>
          </a:p>
          <a:p>
            <a:pPr lvl="1"/>
            <a:r>
              <a:rPr lang="en-US" dirty="0"/>
              <a:t>More flexible and customizable</a:t>
            </a:r>
          </a:p>
          <a:p>
            <a:pPr lvl="1"/>
            <a:r>
              <a:rPr lang="en-US" dirty="0"/>
              <a:t>Battle tested</a:t>
            </a:r>
          </a:p>
          <a:p>
            <a:r>
              <a:rPr lang="en-US" dirty="0" err="1"/>
              <a:t>Dagster</a:t>
            </a:r>
            <a:r>
              <a:rPr lang="en-US" dirty="0"/>
              <a:t> Responsibilities</a:t>
            </a:r>
          </a:p>
          <a:p>
            <a:pPr lvl="1"/>
            <a:r>
              <a:rPr lang="en-US" dirty="0"/>
              <a:t>Calling </a:t>
            </a:r>
            <a:r>
              <a:rPr lang="en-US" dirty="0" err="1"/>
              <a:t>Airbyte</a:t>
            </a:r>
            <a:r>
              <a:rPr lang="en-US" dirty="0"/>
              <a:t> connection</a:t>
            </a:r>
          </a:p>
          <a:p>
            <a:pPr lvl="1"/>
            <a:r>
              <a:rPr lang="en-US" dirty="0"/>
              <a:t>Executing Snowflake COPY INTO</a:t>
            </a:r>
          </a:p>
          <a:p>
            <a:pPr lvl="1"/>
            <a:r>
              <a:rPr lang="en-US" dirty="0"/>
              <a:t>Executing </a:t>
            </a:r>
            <a:r>
              <a:rPr lang="en-US" dirty="0" err="1"/>
              <a:t>dbt</a:t>
            </a:r>
            <a:endParaRPr lang="he-IL"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8370D5A-E95E-FBB8-4CAD-B3690ABEFEF9}"/>
              </a:ext>
            </a:extLst>
          </p:cNvPr>
          <p:cNvGrpSpPr/>
          <p:nvPr/>
        </p:nvGrpSpPr>
        <p:grpSpPr>
          <a:xfrm>
            <a:off x="897782" y="2936083"/>
            <a:ext cx="2428771" cy="2428266"/>
            <a:chOff x="897782" y="2936083"/>
            <a:chExt cx="2428771" cy="2428266"/>
          </a:xfrm>
        </p:grpSpPr>
        <p:sp>
          <p:nvSpPr>
            <p:cNvPr id="11" name="Freeform: Shape 10">
              <a:extLst>
                <a:ext uri="{FF2B5EF4-FFF2-40B4-BE49-F238E27FC236}">
                  <a16:creationId xmlns:a16="http://schemas.microsoft.com/office/drawing/2014/main" id="{27457B0D-E100-AB93-9629-027D6217841C}"/>
                </a:ext>
              </a:extLst>
            </p:cNvPr>
            <p:cNvSpPr/>
            <p:nvPr/>
          </p:nvSpPr>
          <p:spPr>
            <a:xfrm>
              <a:off x="2481874" y="2936083"/>
              <a:ext cx="538580" cy="1111257"/>
            </a:xfrm>
            <a:custGeom>
              <a:avLst/>
              <a:gdLst>
                <a:gd name="connsiteX0" fmla="*/ 156153 w 538580"/>
                <a:gd name="connsiteY0" fmla="*/ 56872 h 1111257"/>
                <a:gd name="connsiteX1" fmla="*/ 54751 w 538580"/>
                <a:gd name="connsiteY1" fmla="*/ 3696 h 1111257"/>
                <a:gd name="connsiteX2" fmla="*/ 43210 w 538580"/>
                <a:gd name="connsiteY2" fmla="*/ 8295 h 1111257"/>
                <a:gd name="connsiteX3" fmla="*/ 12849 w 538580"/>
                <a:gd name="connsiteY3" fmla="*/ 129738 h 1111257"/>
                <a:gd name="connsiteX4" fmla="*/ 381633 w 538580"/>
                <a:gd name="connsiteY4" fmla="*/ 1049877 h 1111257"/>
                <a:gd name="connsiteX5" fmla="*/ 492957 w 538580"/>
                <a:gd name="connsiteY5" fmla="*/ 1103313 h 1111257"/>
                <a:gd name="connsiteX6" fmla="*/ 527248 w 538580"/>
                <a:gd name="connsiteY6" fmla="*/ 982124 h 1111257"/>
                <a:gd name="connsiteX7" fmla="*/ 524937 w 538580"/>
                <a:gd name="connsiteY7" fmla="*/ 978225 h 111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580" h="1111257">
                  <a:moveTo>
                    <a:pt x="156153" y="56872"/>
                  </a:moveTo>
                  <a:cubicBezTo>
                    <a:pt x="142834" y="14189"/>
                    <a:pt x="97438" y="-9622"/>
                    <a:pt x="54751" y="3696"/>
                  </a:cubicBezTo>
                  <a:cubicBezTo>
                    <a:pt x="50792" y="4931"/>
                    <a:pt x="46934" y="6469"/>
                    <a:pt x="43210" y="8295"/>
                  </a:cubicBezTo>
                  <a:cubicBezTo>
                    <a:pt x="-4153" y="30964"/>
                    <a:pt x="-9821" y="80351"/>
                    <a:pt x="12849" y="129738"/>
                  </a:cubicBezTo>
                  <a:lnTo>
                    <a:pt x="381633" y="1049877"/>
                  </a:lnTo>
                  <a:cubicBezTo>
                    <a:pt x="403898" y="1097645"/>
                    <a:pt x="445998" y="1125982"/>
                    <a:pt x="492957" y="1103313"/>
                  </a:cubicBezTo>
                  <a:cubicBezTo>
                    <a:pt x="535891" y="1079315"/>
                    <a:pt x="551242" y="1025058"/>
                    <a:pt x="527248" y="982124"/>
                  </a:cubicBezTo>
                  <a:cubicBezTo>
                    <a:pt x="526512" y="980804"/>
                    <a:pt x="525738" y="979505"/>
                    <a:pt x="524937" y="978225"/>
                  </a:cubicBezTo>
                  <a:close/>
                </a:path>
              </a:pathLst>
            </a:custGeom>
            <a:solidFill>
              <a:srgbClr val="000000"/>
            </a:solidFill>
            <a:ln w="40481" cap="flat">
              <a:noFill/>
              <a:prstDash val="solid"/>
              <a:miter/>
            </a:ln>
          </p:spPr>
          <p:txBody>
            <a:bodyPr rtlCol="1" anchor="ctr"/>
            <a:lstStyle/>
            <a:p>
              <a:endParaRPr lang="he-IL"/>
            </a:p>
          </p:txBody>
        </p:sp>
        <p:sp>
          <p:nvSpPr>
            <p:cNvPr id="13" name="Freeform: Shape 12">
              <a:extLst>
                <a:ext uri="{FF2B5EF4-FFF2-40B4-BE49-F238E27FC236}">
                  <a16:creationId xmlns:a16="http://schemas.microsoft.com/office/drawing/2014/main" id="{B4AAB1BE-77B6-A69C-1C85-2D8E5C44D376}"/>
                </a:ext>
              </a:extLst>
            </p:cNvPr>
            <p:cNvSpPr/>
            <p:nvPr/>
          </p:nvSpPr>
          <p:spPr>
            <a:xfrm>
              <a:off x="897782" y="3739071"/>
              <a:ext cx="1023725" cy="1625275"/>
            </a:xfrm>
            <a:custGeom>
              <a:avLst/>
              <a:gdLst>
                <a:gd name="connsiteX0" fmla="*/ 359428 w 1023725"/>
                <a:gd name="connsiteY0" fmla="*/ 833057 h 1625275"/>
                <a:gd name="connsiteX1" fmla="*/ 899448 w 1023725"/>
                <a:gd name="connsiteY1" fmla="*/ 893779 h 1625275"/>
                <a:gd name="connsiteX2" fmla="*/ 1023726 w 1023725"/>
                <a:gd name="connsiteY2" fmla="*/ 1625275 h 1625275"/>
                <a:gd name="connsiteX3" fmla="*/ 869897 w 1023725"/>
                <a:gd name="connsiteY3" fmla="*/ 1625275 h 1625275"/>
                <a:gd name="connsiteX4" fmla="*/ 779219 w 1023725"/>
                <a:gd name="connsiteY4" fmla="*/ 1555242 h 1625275"/>
                <a:gd name="connsiteX5" fmla="*/ 669110 w 1023725"/>
                <a:gd name="connsiteY5" fmla="*/ 1158526 h 1625275"/>
                <a:gd name="connsiteX6" fmla="*/ 209243 w 1023725"/>
                <a:gd name="connsiteY6" fmla="*/ 1106710 h 1625275"/>
                <a:gd name="connsiteX7" fmla="*/ 2376 w 1023725"/>
                <a:gd name="connsiteY7" fmla="*/ 832494 h 1625275"/>
                <a:gd name="connsiteX8" fmla="*/ 12909 w 1023725"/>
                <a:gd name="connsiteY8" fmla="*/ 788123 h 1625275"/>
                <a:gd name="connsiteX9" fmla="*/ 250129 w 1023725"/>
                <a:gd name="connsiteY9" fmla="*/ 96703 h 1625275"/>
                <a:gd name="connsiteX10" fmla="*/ 428793 w 1023725"/>
                <a:gd name="connsiteY10" fmla="*/ 7268 h 1625275"/>
                <a:gd name="connsiteX11" fmla="*/ 431080 w 1023725"/>
                <a:gd name="connsiteY11" fmla="*/ 8049 h 1625275"/>
                <a:gd name="connsiteX12" fmla="*/ 518115 w 1023725"/>
                <a:gd name="connsiteY12" fmla="*/ 191834 h 1625275"/>
                <a:gd name="connsiteX13" fmla="*/ 319757 w 1023725"/>
                <a:gd name="connsiteY13" fmla="*/ 769502 h 1625275"/>
                <a:gd name="connsiteX14" fmla="*/ 348652 w 1023725"/>
                <a:gd name="connsiteY14" fmla="*/ 830563 h 1625275"/>
                <a:gd name="connsiteX15" fmla="*/ 359428 w 1023725"/>
                <a:gd name="connsiteY15" fmla="*/ 833057 h 162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3725" h="1625275">
                  <a:moveTo>
                    <a:pt x="359428" y="833057"/>
                  </a:moveTo>
                  <a:lnTo>
                    <a:pt x="899448" y="893779"/>
                  </a:lnTo>
                  <a:lnTo>
                    <a:pt x="1023726" y="1625275"/>
                  </a:lnTo>
                  <a:lnTo>
                    <a:pt x="869897" y="1625275"/>
                  </a:lnTo>
                  <a:cubicBezTo>
                    <a:pt x="827379" y="1624927"/>
                    <a:pt x="790303" y="1596290"/>
                    <a:pt x="779219" y="1555242"/>
                  </a:cubicBezTo>
                  <a:lnTo>
                    <a:pt x="669110" y="1158526"/>
                  </a:lnTo>
                  <a:lnTo>
                    <a:pt x="209243" y="1106710"/>
                  </a:lnTo>
                  <a:cubicBezTo>
                    <a:pt x="76396" y="1088113"/>
                    <a:pt x="-16222" y="965342"/>
                    <a:pt x="2376" y="832494"/>
                  </a:cubicBezTo>
                  <a:cubicBezTo>
                    <a:pt x="4485" y="817407"/>
                    <a:pt x="8015" y="802550"/>
                    <a:pt x="12909" y="788123"/>
                  </a:cubicBezTo>
                  <a:lnTo>
                    <a:pt x="250129" y="96703"/>
                  </a:lnTo>
                  <a:cubicBezTo>
                    <a:pt x="274770" y="22671"/>
                    <a:pt x="354761" y="-17373"/>
                    <a:pt x="428793" y="7268"/>
                  </a:cubicBezTo>
                  <a:cubicBezTo>
                    <a:pt x="429558" y="7519"/>
                    <a:pt x="430319" y="7782"/>
                    <a:pt x="431080" y="8049"/>
                  </a:cubicBezTo>
                  <a:cubicBezTo>
                    <a:pt x="505416" y="35261"/>
                    <a:pt x="544164" y="117085"/>
                    <a:pt x="518115" y="191834"/>
                  </a:cubicBezTo>
                  <a:lnTo>
                    <a:pt x="319757" y="769502"/>
                  </a:lnTo>
                  <a:cubicBezTo>
                    <a:pt x="310875" y="794341"/>
                    <a:pt x="323813" y="821682"/>
                    <a:pt x="348652" y="830563"/>
                  </a:cubicBezTo>
                  <a:cubicBezTo>
                    <a:pt x="352134" y="831810"/>
                    <a:pt x="355753" y="832644"/>
                    <a:pt x="359428" y="833057"/>
                  </a:cubicBezTo>
                  <a:close/>
                </a:path>
              </a:pathLst>
            </a:custGeom>
            <a:solidFill>
              <a:srgbClr val="000000"/>
            </a:solidFill>
            <a:ln w="40481" cap="flat">
              <a:noFill/>
              <a:prstDash val="solid"/>
              <a:miter/>
            </a:ln>
          </p:spPr>
          <p:txBody>
            <a:bodyPr rtlCol="1" anchor="ctr"/>
            <a:lstStyle/>
            <a:p>
              <a:endParaRPr lang="he-IL"/>
            </a:p>
          </p:txBody>
        </p:sp>
        <p:sp>
          <p:nvSpPr>
            <p:cNvPr id="14" name="Freeform: Shape 13">
              <a:extLst>
                <a:ext uri="{FF2B5EF4-FFF2-40B4-BE49-F238E27FC236}">
                  <a16:creationId xmlns:a16="http://schemas.microsoft.com/office/drawing/2014/main" id="{09146D8A-4297-C327-860F-9AAAA2AAC112}"/>
                </a:ext>
              </a:extLst>
            </p:cNvPr>
            <p:cNvSpPr/>
            <p:nvPr/>
          </p:nvSpPr>
          <p:spPr>
            <a:xfrm>
              <a:off x="2322677" y="4178351"/>
              <a:ext cx="1003876" cy="1185998"/>
            </a:xfrm>
            <a:custGeom>
              <a:avLst/>
              <a:gdLst>
                <a:gd name="connsiteX0" fmla="*/ 161925 w 1003876"/>
                <a:gd name="connsiteY0" fmla="*/ 1185995 h 1185998"/>
                <a:gd name="connsiteX1" fmla="*/ 0 w 1003876"/>
                <a:gd name="connsiteY1" fmla="*/ 1185995 h 1185998"/>
                <a:gd name="connsiteX2" fmla="*/ 121444 w 1003876"/>
                <a:gd name="connsiteY2" fmla="*/ 463000 h 1185998"/>
                <a:gd name="connsiteX3" fmla="*/ 631912 w 1003876"/>
                <a:gd name="connsiteY3" fmla="*/ 559750 h 1185998"/>
                <a:gd name="connsiteX4" fmla="*/ 687428 w 1003876"/>
                <a:gd name="connsiteY4" fmla="*/ 520265 h 1185998"/>
                <a:gd name="connsiteX5" fmla="*/ 686967 w 1003876"/>
                <a:gd name="connsiteY5" fmla="*/ 501862 h 1185998"/>
                <a:gd name="connsiteX6" fmla="*/ 614505 w 1003876"/>
                <a:gd name="connsiteY6" fmla="*/ 178012 h 1185998"/>
                <a:gd name="connsiteX7" fmla="*/ 720162 w 1003876"/>
                <a:gd name="connsiteY7" fmla="*/ 3943 h 1185998"/>
                <a:gd name="connsiteX8" fmla="*/ 890988 w 1003876"/>
                <a:gd name="connsiteY8" fmla="*/ 108664 h 1185998"/>
                <a:gd name="connsiteX9" fmla="*/ 891397 w 1003876"/>
                <a:gd name="connsiteY9" fmla="*/ 110408 h 1185998"/>
                <a:gd name="connsiteX10" fmla="*/ 996649 w 1003876"/>
                <a:gd name="connsiteY10" fmla="*/ 578777 h 1185998"/>
                <a:gd name="connsiteX11" fmla="*/ 823065 w 1003876"/>
                <a:gd name="connsiteY11" fmla="*/ 868529 h 1185998"/>
                <a:gd name="connsiteX12" fmla="*/ 724614 w 1003876"/>
                <a:gd name="connsiteY12" fmla="*/ 872266 h 1185998"/>
                <a:gd name="connsiteX13" fmla="*/ 334780 w 1003876"/>
                <a:gd name="connsiteY13" fmla="*/ 798590 h 1185998"/>
                <a:gd name="connsiteX14" fmla="*/ 253817 w 1003876"/>
                <a:gd name="connsiteY14" fmla="*/ 1115963 h 1185998"/>
                <a:gd name="connsiteX15" fmla="*/ 161925 w 1003876"/>
                <a:gd name="connsiteY15" fmla="*/ 1185995 h 11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3876" h="1185998">
                  <a:moveTo>
                    <a:pt x="161925" y="1185995"/>
                  </a:moveTo>
                  <a:lnTo>
                    <a:pt x="0" y="1185995"/>
                  </a:lnTo>
                  <a:lnTo>
                    <a:pt x="121444" y="463000"/>
                  </a:lnTo>
                  <a:lnTo>
                    <a:pt x="631912" y="559750"/>
                  </a:lnTo>
                  <a:cubicBezTo>
                    <a:pt x="658148" y="564175"/>
                    <a:pt x="683004" y="546497"/>
                    <a:pt x="687428" y="520265"/>
                  </a:cubicBezTo>
                  <a:cubicBezTo>
                    <a:pt x="688461" y="514156"/>
                    <a:pt x="688303" y="507910"/>
                    <a:pt x="686967" y="501862"/>
                  </a:cubicBezTo>
                  <a:lnTo>
                    <a:pt x="614505" y="178012"/>
                  </a:lnTo>
                  <a:cubicBezTo>
                    <a:pt x="596159" y="100855"/>
                    <a:pt x="643247" y="23281"/>
                    <a:pt x="720162" y="3943"/>
                  </a:cubicBezTo>
                  <a:cubicBezTo>
                    <a:pt x="796254" y="-14314"/>
                    <a:pt x="872735" y="32571"/>
                    <a:pt x="890988" y="108664"/>
                  </a:cubicBezTo>
                  <a:cubicBezTo>
                    <a:pt x="891130" y="109243"/>
                    <a:pt x="891264" y="109825"/>
                    <a:pt x="891397" y="110408"/>
                  </a:cubicBezTo>
                  <a:lnTo>
                    <a:pt x="996649" y="578777"/>
                  </a:lnTo>
                  <a:cubicBezTo>
                    <a:pt x="1028730" y="706726"/>
                    <a:pt x="951014" y="836452"/>
                    <a:pt x="823065" y="868529"/>
                  </a:cubicBezTo>
                  <a:cubicBezTo>
                    <a:pt x="790866" y="876605"/>
                    <a:pt x="757335" y="877876"/>
                    <a:pt x="724614" y="872266"/>
                  </a:cubicBezTo>
                  <a:lnTo>
                    <a:pt x="334780" y="798590"/>
                  </a:lnTo>
                  <a:lnTo>
                    <a:pt x="253817" y="1115963"/>
                  </a:lnTo>
                  <a:cubicBezTo>
                    <a:pt x="242742" y="1157529"/>
                    <a:pt x="204940" y="1186339"/>
                    <a:pt x="161925" y="1185995"/>
                  </a:cubicBezTo>
                  <a:close/>
                </a:path>
              </a:pathLst>
            </a:custGeom>
            <a:solidFill>
              <a:srgbClr val="000000"/>
            </a:solidFill>
            <a:ln w="40481" cap="flat">
              <a:noFill/>
              <a:prstDash val="solid"/>
              <a:miter/>
            </a:ln>
          </p:spPr>
          <p:txBody>
            <a:bodyPr rtlCol="1" anchor="ctr"/>
            <a:lstStyle/>
            <a:p>
              <a:endParaRPr lang="he-IL"/>
            </a:p>
          </p:txBody>
        </p:sp>
        <p:sp>
          <p:nvSpPr>
            <p:cNvPr id="15" name="Freeform: Shape 14">
              <a:extLst>
                <a:ext uri="{FF2B5EF4-FFF2-40B4-BE49-F238E27FC236}">
                  <a16:creationId xmlns:a16="http://schemas.microsoft.com/office/drawing/2014/main" id="{1B785FCE-72C7-034E-6496-E570EE80515E}"/>
                </a:ext>
              </a:extLst>
            </p:cNvPr>
            <p:cNvSpPr/>
            <p:nvPr/>
          </p:nvSpPr>
          <p:spPr>
            <a:xfrm>
              <a:off x="1890728" y="4526751"/>
              <a:ext cx="231162" cy="202893"/>
            </a:xfrm>
            <a:custGeom>
              <a:avLst/>
              <a:gdLst>
                <a:gd name="connsiteX0" fmla="*/ 85025 w 231162"/>
                <a:gd name="connsiteY0" fmla="*/ 194348 h 202893"/>
                <a:gd name="connsiteX1" fmla="*/ 8540 w 231162"/>
                <a:gd name="connsiteY1" fmla="*/ 176994 h 202893"/>
                <a:gd name="connsiteX2" fmla="*/ 14 w 231162"/>
                <a:gd name="connsiteY2" fmla="*/ 146175 h 202893"/>
                <a:gd name="connsiteX3" fmla="*/ 14 w 231162"/>
                <a:gd name="connsiteY3" fmla="*/ 56712 h 202893"/>
                <a:gd name="connsiteX4" fmla="*/ 54207 w 231162"/>
                <a:gd name="connsiteY4" fmla="*/ 14 h 202893"/>
                <a:gd name="connsiteX5" fmla="*/ 85025 w 231162"/>
                <a:gd name="connsiteY5" fmla="*/ 8539 h 202893"/>
                <a:gd name="connsiteX6" fmla="*/ 231162 w 231162"/>
                <a:gd name="connsiteY6" fmla="*/ 101646 h 20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62" h="202893">
                  <a:moveTo>
                    <a:pt x="85025" y="194348"/>
                  </a:moveTo>
                  <a:cubicBezTo>
                    <a:pt x="59113" y="210678"/>
                    <a:pt x="24866" y="202906"/>
                    <a:pt x="8540" y="176994"/>
                  </a:cubicBezTo>
                  <a:cubicBezTo>
                    <a:pt x="2735" y="167780"/>
                    <a:pt x="-232" y="157061"/>
                    <a:pt x="14" y="146175"/>
                  </a:cubicBezTo>
                  <a:lnTo>
                    <a:pt x="14" y="56712"/>
                  </a:lnTo>
                  <a:cubicBezTo>
                    <a:pt x="-678" y="26092"/>
                    <a:pt x="23587" y="706"/>
                    <a:pt x="54207" y="14"/>
                  </a:cubicBezTo>
                  <a:cubicBezTo>
                    <a:pt x="65096" y="-229"/>
                    <a:pt x="75811" y="2734"/>
                    <a:pt x="85025" y="8539"/>
                  </a:cubicBezTo>
                  <a:lnTo>
                    <a:pt x="231162" y="101646"/>
                  </a:lnTo>
                  <a:close/>
                </a:path>
              </a:pathLst>
            </a:custGeom>
            <a:solidFill>
              <a:srgbClr val="000000"/>
            </a:solidFill>
            <a:ln w="40481" cap="flat">
              <a:noFill/>
              <a:prstDash val="solid"/>
              <a:miter/>
            </a:ln>
          </p:spPr>
          <p:txBody>
            <a:bodyPr rtlCol="1" anchor="ctr"/>
            <a:lstStyle/>
            <a:p>
              <a:endParaRPr lang="he-IL"/>
            </a:p>
          </p:txBody>
        </p:sp>
        <p:sp>
          <p:nvSpPr>
            <p:cNvPr id="16" name="Freeform: Shape 15">
              <a:extLst>
                <a:ext uri="{FF2B5EF4-FFF2-40B4-BE49-F238E27FC236}">
                  <a16:creationId xmlns:a16="http://schemas.microsoft.com/office/drawing/2014/main" id="{793250EE-09EE-0E7B-D828-FD149489C722}"/>
                </a:ext>
              </a:extLst>
            </p:cNvPr>
            <p:cNvSpPr/>
            <p:nvPr/>
          </p:nvSpPr>
          <p:spPr>
            <a:xfrm>
              <a:off x="2121890" y="4525760"/>
              <a:ext cx="232797" cy="203797"/>
            </a:xfrm>
            <a:custGeom>
              <a:avLst/>
              <a:gdLst>
                <a:gd name="connsiteX0" fmla="*/ 0 w 232797"/>
                <a:gd name="connsiteY0" fmla="*/ 102638 h 203797"/>
                <a:gd name="connsiteX1" fmla="*/ 145732 w 232797"/>
                <a:gd name="connsiteY1" fmla="*/ 9531 h 203797"/>
                <a:gd name="connsiteX2" fmla="*/ 223270 w 232797"/>
                <a:gd name="connsiteY2" fmla="*/ 24671 h 203797"/>
                <a:gd name="connsiteX3" fmla="*/ 232767 w 232797"/>
                <a:gd name="connsiteY3" fmla="*/ 57703 h 203797"/>
                <a:gd name="connsiteX4" fmla="*/ 232767 w 232797"/>
                <a:gd name="connsiteY4" fmla="*/ 147167 h 203797"/>
                <a:gd name="connsiteX5" fmla="*/ 177676 w 232797"/>
                <a:gd name="connsiteY5" fmla="*/ 203792 h 203797"/>
                <a:gd name="connsiteX6" fmla="*/ 147352 w 232797"/>
                <a:gd name="connsiteY6" fmla="*/ 195340 h 2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797" h="203797">
                  <a:moveTo>
                    <a:pt x="0" y="102638"/>
                  </a:moveTo>
                  <a:lnTo>
                    <a:pt x="145732" y="9531"/>
                  </a:lnTo>
                  <a:cubicBezTo>
                    <a:pt x="171325" y="-7702"/>
                    <a:pt x="206042" y="-922"/>
                    <a:pt x="223270" y="24671"/>
                  </a:cubicBezTo>
                  <a:cubicBezTo>
                    <a:pt x="229828" y="34411"/>
                    <a:pt x="233152" y="45968"/>
                    <a:pt x="232767" y="57703"/>
                  </a:cubicBezTo>
                  <a:lnTo>
                    <a:pt x="232767" y="147167"/>
                  </a:lnTo>
                  <a:cubicBezTo>
                    <a:pt x="233192" y="178018"/>
                    <a:pt x="208527" y="203371"/>
                    <a:pt x="177676" y="203792"/>
                  </a:cubicBezTo>
                  <a:cubicBezTo>
                    <a:pt x="166965" y="203942"/>
                    <a:pt x="156440" y="201007"/>
                    <a:pt x="147352" y="195340"/>
                  </a:cubicBezTo>
                  <a:close/>
                </a:path>
              </a:pathLst>
            </a:custGeom>
            <a:solidFill>
              <a:srgbClr val="000000"/>
            </a:solidFill>
            <a:ln w="40481" cap="flat">
              <a:noFill/>
              <a:prstDash val="solid"/>
              <a:miter/>
            </a:ln>
          </p:spPr>
          <p:txBody>
            <a:bodyPr rtlCol="1" anchor="ctr"/>
            <a:lstStyle/>
            <a:p>
              <a:endParaRPr lang="he-IL"/>
            </a:p>
          </p:txBody>
        </p:sp>
        <p:pic>
          <p:nvPicPr>
            <p:cNvPr id="7" name="Graphic 6">
              <a:extLst>
                <a:ext uri="{FF2B5EF4-FFF2-40B4-BE49-F238E27FC236}">
                  <a16:creationId xmlns:a16="http://schemas.microsoft.com/office/drawing/2014/main" id="{FA541D2E-DE7F-A002-2096-4BFF97D79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880" y="3367225"/>
              <a:ext cx="1447800" cy="1447800"/>
            </a:xfrm>
            <a:prstGeom prst="rect">
              <a:avLst/>
            </a:prstGeom>
          </p:spPr>
        </p:pic>
      </p:grpSp>
      <p:sp>
        <p:nvSpPr>
          <p:cNvPr id="19" name="Slide Number Placeholder 18">
            <a:extLst>
              <a:ext uri="{FF2B5EF4-FFF2-40B4-BE49-F238E27FC236}">
                <a16:creationId xmlns:a16="http://schemas.microsoft.com/office/drawing/2014/main" id="{0D165CAF-BCEC-C5DB-D6EE-62D2151F26DB}"/>
              </a:ext>
            </a:extLst>
          </p:cNvPr>
          <p:cNvSpPr>
            <a:spLocks noGrp="1"/>
          </p:cNvSpPr>
          <p:nvPr>
            <p:ph type="sldNum" sz="quarter" idx="12"/>
          </p:nvPr>
        </p:nvSpPr>
        <p:spPr>
          <a:xfrm>
            <a:off x="10818976" y="6356350"/>
            <a:ext cx="772390" cy="365125"/>
          </a:xfrm>
        </p:spPr>
        <p:txBody>
          <a:bodyPr/>
          <a:lstStyle/>
          <a:p>
            <a:fld id="{87E7843D-FF13-4365-9478-9625B70A2705}" type="slidenum">
              <a:rPr lang="en-US" smtClean="0"/>
              <a:t>12</a:t>
            </a:fld>
            <a:r>
              <a:rPr lang="en-US" dirty="0"/>
              <a:t>/15</a:t>
            </a:r>
          </a:p>
        </p:txBody>
      </p:sp>
    </p:spTree>
    <p:extLst>
      <p:ext uri="{BB962C8B-B14F-4D97-AF65-F5344CB8AC3E}">
        <p14:creationId xmlns:p14="http://schemas.microsoft.com/office/powerpoint/2010/main" val="153209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B441B-F713-5F92-31BD-9774C24F71A4}"/>
              </a:ext>
            </a:extLst>
          </p:cNvPr>
          <p:cNvSpPr>
            <a:spLocks noGrp="1"/>
          </p:cNvSpPr>
          <p:nvPr>
            <p:ph type="title"/>
          </p:nvPr>
        </p:nvSpPr>
        <p:spPr>
          <a:xfrm>
            <a:off x="800099" y="1168295"/>
            <a:ext cx="8389168" cy="3441068"/>
          </a:xfrm>
        </p:spPr>
        <p:txBody>
          <a:bodyPr vert="horz" lIns="91440" tIns="45720" rIns="91440" bIns="45720" rtlCol="0" anchor="t">
            <a:normAutofit/>
          </a:bodyPr>
          <a:lstStyle/>
          <a:p>
            <a:pPr algn="l"/>
            <a:r>
              <a:rPr lang="en-US" sz="3300" dirty="0"/>
              <a:t>Orchestration - Asset job diagram</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8D38074F-EE28-289A-79CA-C3DA64179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935" y="1959087"/>
            <a:ext cx="7179970" cy="2943787"/>
          </a:xfrm>
          <a:prstGeom prst="rect">
            <a:avLst/>
          </a:prstGeom>
        </p:spPr>
      </p:pic>
      <p:cxnSp>
        <p:nvCxnSpPr>
          <p:cNvPr id="23" name="Straight Connector 2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F48CBAB6-6A38-DD5B-CAA8-61E03AFA5B6E}"/>
              </a:ext>
            </a:extLst>
          </p:cNvPr>
          <p:cNvSpPr>
            <a:spLocks noGrp="1"/>
          </p:cNvSpPr>
          <p:nvPr>
            <p:ph type="sldNum" sz="quarter" idx="12"/>
          </p:nvPr>
        </p:nvSpPr>
        <p:spPr>
          <a:xfrm>
            <a:off x="10810430" y="6356350"/>
            <a:ext cx="780936" cy="365125"/>
          </a:xfrm>
        </p:spPr>
        <p:txBody>
          <a:bodyPr/>
          <a:lstStyle/>
          <a:p>
            <a:fld id="{87E7843D-FF13-4365-9478-9625B70A2705}" type="slidenum">
              <a:rPr lang="en-US" smtClean="0"/>
              <a:t>13</a:t>
            </a:fld>
            <a:r>
              <a:rPr lang="en-US" dirty="0"/>
              <a:t>/15</a:t>
            </a:r>
          </a:p>
        </p:txBody>
      </p:sp>
    </p:spTree>
    <p:extLst>
      <p:ext uri="{BB962C8B-B14F-4D97-AF65-F5344CB8AC3E}">
        <p14:creationId xmlns:p14="http://schemas.microsoft.com/office/powerpoint/2010/main" val="5701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F35CD-F9D3-5E4B-8D5C-5962047DC7B3}"/>
              </a:ext>
            </a:extLst>
          </p:cNvPr>
          <p:cNvSpPr>
            <a:spLocks noGrp="1"/>
          </p:cNvSpPr>
          <p:nvPr>
            <p:ph type="title"/>
          </p:nvPr>
        </p:nvSpPr>
        <p:spPr>
          <a:xfrm>
            <a:off x="704087" y="559063"/>
            <a:ext cx="3306747" cy="5256025"/>
          </a:xfrm>
        </p:spPr>
        <p:txBody>
          <a:bodyPr>
            <a:normAutofit/>
          </a:bodyPr>
          <a:lstStyle/>
          <a:p>
            <a:r>
              <a:rPr lang="en-US" sz="3600" dirty="0"/>
              <a:t>CI/CD</a:t>
            </a:r>
            <a:endParaRPr lang="he-IL" sz="3600" dirty="0"/>
          </a:p>
        </p:txBody>
      </p:sp>
      <p:sp>
        <p:nvSpPr>
          <p:cNvPr id="3" name="Content Placeholder 2">
            <a:extLst>
              <a:ext uri="{FF2B5EF4-FFF2-40B4-BE49-F238E27FC236}">
                <a16:creationId xmlns:a16="http://schemas.microsoft.com/office/drawing/2014/main" id="{D7F2DBE7-F137-AB75-D919-A86DC756530D}"/>
              </a:ext>
            </a:extLst>
          </p:cNvPr>
          <p:cNvSpPr>
            <a:spLocks noGrp="1"/>
          </p:cNvSpPr>
          <p:nvPr>
            <p:ph idx="1"/>
          </p:nvPr>
        </p:nvSpPr>
        <p:spPr>
          <a:xfrm>
            <a:off x="4643022" y="622249"/>
            <a:ext cx="6844892" cy="5639712"/>
          </a:xfrm>
        </p:spPr>
        <p:txBody>
          <a:bodyPr>
            <a:normAutofit/>
          </a:bodyPr>
          <a:lstStyle/>
          <a:p>
            <a:r>
              <a:rPr lang="en-US" dirty="0"/>
              <a:t>Linter </a:t>
            </a:r>
          </a:p>
          <a:p>
            <a:pPr lvl="1">
              <a:buFont typeface="Courier New" panose="02070309020205020404" pitchFamily="49" charset="0"/>
              <a:buChar char="o"/>
            </a:pPr>
            <a:r>
              <a:rPr lang="en-US" dirty="0"/>
              <a:t>Flags improperly formatted SQL and Python code.</a:t>
            </a:r>
          </a:p>
          <a:p>
            <a:r>
              <a:rPr lang="en-US" dirty="0"/>
              <a:t>Branch Deployment </a:t>
            </a:r>
          </a:p>
          <a:p>
            <a:pPr lvl="1">
              <a:buFont typeface="Courier New" panose="02070309020205020404" pitchFamily="49" charset="0"/>
              <a:buChar char="o"/>
            </a:pPr>
            <a:r>
              <a:rPr lang="en-US" dirty="0"/>
              <a:t>Creates staging environments for </a:t>
            </a:r>
            <a:r>
              <a:rPr lang="en-US" dirty="0" err="1"/>
              <a:t>Dagster</a:t>
            </a:r>
            <a:r>
              <a:rPr lang="en-US" dirty="0"/>
              <a:t> code</a:t>
            </a:r>
          </a:p>
          <a:p>
            <a:pPr lvl="1">
              <a:buFont typeface="Courier New" panose="02070309020205020404" pitchFamily="49" charset="0"/>
              <a:buChar char="o"/>
            </a:pPr>
            <a:r>
              <a:rPr lang="en-US" dirty="0"/>
              <a:t>Triggers on every pull request</a:t>
            </a:r>
          </a:p>
          <a:p>
            <a:pPr lvl="1">
              <a:buFont typeface="Courier New" panose="02070309020205020404" pitchFamily="49" charset="0"/>
              <a:buChar char="o"/>
            </a:pPr>
            <a:r>
              <a:rPr lang="en-US" dirty="0"/>
              <a:t>Allows real-time preview of branch changes</a:t>
            </a:r>
          </a:p>
          <a:p>
            <a:r>
              <a:rPr lang="en-US" dirty="0"/>
              <a:t>Prod Deployment</a:t>
            </a:r>
          </a:p>
          <a:p>
            <a:pPr lvl="1">
              <a:buFont typeface="Courier New" panose="02070309020205020404" pitchFamily="49" charset="0"/>
              <a:buChar char="o"/>
            </a:pPr>
            <a:r>
              <a:rPr lang="en-US" dirty="0"/>
              <a:t>Deploys to </a:t>
            </a:r>
            <a:r>
              <a:rPr lang="en-US" dirty="0" err="1"/>
              <a:t>Dagster</a:t>
            </a:r>
            <a:r>
              <a:rPr lang="en-US" dirty="0"/>
              <a:t> Cloud on main branch push</a:t>
            </a:r>
          </a:p>
          <a:p>
            <a:pPr lvl="1">
              <a:buFont typeface="Courier New" panose="02070309020205020404" pitchFamily="49" charset="0"/>
              <a:buChar char="o"/>
            </a:pPr>
            <a:r>
              <a:rPr lang="en-US" dirty="0"/>
              <a:t>Ensures production environment is updated seamlessly via serverless deployment</a:t>
            </a:r>
            <a:endParaRPr lang="he-IL"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A77BCC35-34E3-5C81-FFFD-2A1228D71468}"/>
              </a:ext>
            </a:extLst>
          </p:cNvPr>
          <p:cNvSpPr>
            <a:spLocks noGrp="1"/>
          </p:cNvSpPr>
          <p:nvPr>
            <p:ph type="sldNum" sz="quarter" idx="12"/>
          </p:nvPr>
        </p:nvSpPr>
        <p:spPr>
          <a:xfrm>
            <a:off x="10810430" y="6356350"/>
            <a:ext cx="780936" cy="365125"/>
          </a:xfrm>
        </p:spPr>
        <p:txBody>
          <a:bodyPr/>
          <a:lstStyle/>
          <a:p>
            <a:fld id="{87E7843D-FF13-4365-9478-9625B70A2705}" type="slidenum">
              <a:rPr lang="en-US" smtClean="0"/>
              <a:t>14</a:t>
            </a:fld>
            <a:r>
              <a:rPr lang="en-US" dirty="0"/>
              <a:t>/15</a:t>
            </a:r>
          </a:p>
        </p:txBody>
      </p:sp>
      <p:pic>
        <p:nvPicPr>
          <p:cNvPr id="14" name="Picture 13" descr="A diagram of gears and symbols&#10;&#10;Description automatically generated with medium confidence">
            <a:extLst>
              <a:ext uri="{FF2B5EF4-FFF2-40B4-BE49-F238E27FC236}">
                <a16:creationId xmlns:a16="http://schemas.microsoft.com/office/drawing/2014/main" id="{2B5CF799-E9E4-ED3F-556A-F2F781F5B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6" y="2210001"/>
            <a:ext cx="3963971" cy="3963971"/>
          </a:xfrm>
          <a:prstGeom prst="rect">
            <a:avLst/>
          </a:prstGeom>
        </p:spPr>
      </p:pic>
    </p:spTree>
    <p:extLst>
      <p:ext uri="{BB962C8B-B14F-4D97-AF65-F5344CB8AC3E}">
        <p14:creationId xmlns:p14="http://schemas.microsoft.com/office/powerpoint/2010/main" val="419432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A screenshot of a video game&#10;&#10;Description automatically generated">
            <a:extLst>
              <a:ext uri="{FF2B5EF4-FFF2-40B4-BE49-F238E27FC236}">
                <a16:creationId xmlns:a16="http://schemas.microsoft.com/office/drawing/2014/main" id="{3718740F-2838-AB48-09AF-AF98744E45A6}"/>
              </a:ext>
            </a:extLst>
          </p:cNvPr>
          <p:cNvPicPr>
            <a:picLocks noChangeAspect="1"/>
          </p:cNvPicPr>
          <p:nvPr/>
        </p:nvPicPr>
        <p:blipFill>
          <a:blip r:embed="rId3">
            <a:extLst>
              <a:ext uri="{28A0092B-C50C-407E-A947-70E740481C1C}">
                <a14:useLocalDpi xmlns:a14="http://schemas.microsoft.com/office/drawing/2010/main" val="0"/>
              </a:ext>
            </a:extLst>
          </a:blip>
          <a:srcRect t="1747"/>
          <a:stretch/>
        </p:blipFill>
        <p:spPr>
          <a:xfrm>
            <a:off x="20" y="10"/>
            <a:ext cx="12191979" cy="6857989"/>
          </a:xfrm>
          <a:prstGeom prst="rect">
            <a:avLst/>
          </a:prstGeom>
        </p:spPr>
      </p:pic>
      <p:sp>
        <p:nvSpPr>
          <p:cNvPr id="13" name="Slide Number Placeholder 12">
            <a:extLst>
              <a:ext uri="{FF2B5EF4-FFF2-40B4-BE49-F238E27FC236}">
                <a16:creationId xmlns:a16="http://schemas.microsoft.com/office/drawing/2014/main" id="{D3D597AD-76C3-3EB8-CEC0-C48D115D7A41}"/>
              </a:ext>
            </a:extLst>
          </p:cNvPr>
          <p:cNvSpPr>
            <a:spLocks noGrp="1"/>
          </p:cNvSpPr>
          <p:nvPr>
            <p:ph type="sldNum" sz="quarter" idx="12"/>
          </p:nvPr>
        </p:nvSpPr>
        <p:spPr>
          <a:xfrm>
            <a:off x="10919012" y="6356350"/>
            <a:ext cx="672354" cy="365125"/>
          </a:xfrm>
        </p:spPr>
        <p:txBody>
          <a:bodyPr vert="horz" lIns="91440" tIns="45720" rIns="91440" bIns="45720" rtlCol="0" anchor="ctr">
            <a:normAutofit fontScale="85000" lnSpcReduction="10000"/>
          </a:bodyPr>
          <a:lstStyle/>
          <a:p>
            <a:pPr>
              <a:lnSpc>
                <a:spcPct val="90000"/>
              </a:lnSpc>
              <a:spcAft>
                <a:spcPts val="600"/>
              </a:spcAft>
            </a:pPr>
            <a:fld id="{87E7843D-FF13-4365-9478-9625B70A2705}" type="slidenum">
              <a:rPr lang="en-US">
                <a:solidFill>
                  <a:srgbClr val="FFFFFF"/>
                </a:solidFill>
              </a:rPr>
              <a:pPr>
                <a:lnSpc>
                  <a:spcPct val="90000"/>
                </a:lnSpc>
                <a:spcAft>
                  <a:spcPts val="600"/>
                </a:spcAft>
              </a:pPr>
              <a:t>15</a:t>
            </a:fld>
            <a:r>
              <a:rPr lang="en-US">
                <a:solidFill>
                  <a:srgbClr val="FFFFFF"/>
                </a:solidFill>
              </a:rPr>
              <a:t>/15</a:t>
            </a:r>
          </a:p>
        </p:txBody>
      </p:sp>
    </p:spTree>
    <p:extLst>
      <p:ext uri="{BB962C8B-B14F-4D97-AF65-F5344CB8AC3E}">
        <p14:creationId xmlns:p14="http://schemas.microsoft.com/office/powerpoint/2010/main" val="112309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B7830-8E38-2BAB-88BC-C6A7C885C5F7}"/>
              </a:ext>
            </a:extLst>
          </p:cNvPr>
          <p:cNvSpPr>
            <a:spLocks noGrp="1"/>
          </p:cNvSpPr>
          <p:nvPr>
            <p:ph type="title"/>
          </p:nvPr>
        </p:nvSpPr>
        <p:spPr>
          <a:xfrm>
            <a:off x="704088" y="555712"/>
            <a:ext cx="4218435" cy="2390687"/>
          </a:xfrm>
        </p:spPr>
        <p:txBody>
          <a:bodyPr vert="horz" lIns="91440" tIns="45720" rIns="91440" bIns="45720" rtlCol="0" anchor="t">
            <a:normAutofit/>
          </a:bodyPr>
          <a:lstStyle/>
          <a:p>
            <a:r>
              <a:rPr lang="en-US" dirty="0"/>
              <a:t>Getting started / instructions</a:t>
            </a:r>
          </a:p>
        </p:txBody>
      </p:sp>
      <p:sp>
        <p:nvSpPr>
          <p:cNvPr id="4" name="Content Placeholder 3">
            <a:extLst>
              <a:ext uri="{FF2B5EF4-FFF2-40B4-BE49-F238E27FC236}">
                <a16:creationId xmlns:a16="http://schemas.microsoft.com/office/drawing/2014/main" id="{CAB7B802-CC36-CB60-CF14-E5E7943A7606}"/>
              </a:ext>
            </a:extLst>
          </p:cNvPr>
          <p:cNvSpPr>
            <a:spLocks noGrp="1"/>
          </p:cNvSpPr>
          <p:nvPr>
            <p:ph sz="half" idx="2"/>
          </p:nvPr>
        </p:nvSpPr>
        <p:spPr>
          <a:xfrm>
            <a:off x="5576418" y="555712"/>
            <a:ext cx="5916168" cy="5614416"/>
          </a:xfrm>
        </p:spPr>
        <p:txBody>
          <a:bodyPr vert="horz" lIns="91440" tIns="45720" rIns="91440" bIns="45720" rtlCol="0">
            <a:normAutofit/>
          </a:bodyPr>
          <a:lstStyle/>
          <a:p>
            <a:r>
              <a:rPr lang="en-US" b="1" dirty="0"/>
              <a:t>Infrastructure</a:t>
            </a:r>
            <a:r>
              <a:rPr lang="en-US" dirty="0"/>
              <a:t>: Configurable Terraform code to start the project</a:t>
            </a:r>
          </a:p>
          <a:p>
            <a:r>
              <a:rPr lang="en-US" b="1" dirty="0" err="1"/>
              <a:t>Airbyte</a:t>
            </a:r>
            <a:r>
              <a:rPr lang="en-US" dirty="0"/>
              <a:t>: Custom connector for the API</a:t>
            </a:r>
          </a:p>
          <a:p>
            <a:r>
              <a:rPr lang="en-US" b="1" dirty="0"/>
              <a:t>Instructions</a:t>
            </a:r>
            <a:r>
              <a:rPr lang="en-US" dirty="0"/>
              <a:t>: Available at the project repo</a:t>
            </a:r>
          </a:p>
          <a:p>
            <a:r>
              <a:rPr lang="en-US" b="1" dirty="0"/>
              <a:t>Demo</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D3D597AD-76C3-3EB8-CEC0-C48D115D7A41}"/>
              </a:ext>
            </a:extLst>
          </p:cNvPr>
          <p:cNvSpPr>
            <a:spLocks noGrp="1"/>
          </p:cNvSpPr>
          <p:nvPr>
            <p:ph type="sldNum" sz="quarter" idx="12"/>
          </p:nvPr>
        </p:nvSpPr>
        <p:spPr/>
        <p:txBody>
          <a:bodyPr/>
          <a:lstStyle/>
          <a:p>
            <a:fld id="{87E7843D-FF13-4365-9478-9625B70A2705}" type="slidenum">
              <a:rPr lang="en-US" smtClean="0"/>
              <a:t>16</a:t>
            </a:fld>
            <a:r>
              <a:rPr lang="en-US" dirty="0"/>
              <a:t>/15</a:t>
            </a:r>
          </a:p>
        </p:txBody>
      </p:sp>
      <p:pic>
        <p:nvPicPr>
          <p:cNvPr id="3" name="Picture 2" descr="A screenshot of a computer screen showing a city landscape&#10;&#10;Description automatically generated">
            <a:extLst>
              <a:ext uri="{FF2B5EF4-FFF2-40B4-BE49-F238E27FC236}">
                <a16:creationId xmlns:a16="http://schemas.microsoft.com/office/drawing/2014/main" id="{D979742A-9307-AB53-C8BF-0975A6FD655F}"/>
              </a:ext>
            </a:extLst>
          </p:cNvPr>
          <p:cNvPicPr>
            <a:picLocks noChangeAspect="1"/>
          </p:cNvPicPr>
          <p:nvPr/>
        </p:nvPicPr>
        <p:blipFill>
          <a:blip r:embed="rId3">
            <a:extLst>
              <a:ext uri="{28A0092B-C50C-407E-A947-70E740481C1C}">
                <a14:useLocalDpi xmlns:a14="http://schemas.microsoft.com/office/drawing/2010/main" val="0"/>
              </a:ext>
            </a:extLst>
          </a:blip>
          <a:srcRect l="6759"/>
          <a:stretch/>
        </p:blipFill>
        <p:spPr>
          <a:xfrm>
            <a:off x="774853" y="2080992"/>
            <a:ext cx="4076904" cy="4372461"/>
          </a:xfrm>
          <a:prstGeom prst="rect">
            <a:avLst/>
          </a:prstGeom>
        </p:spPr>
      </p:pic>
    </p:spTree>
    <p:extLst>
      <p:ext uri="{BB962C8B-B14F-4D97-AF65-F5344CB8AC3E}">
        <p14:creationId xmlns:p14="http://schemas.microsoft.com/office/powerpoint/2010/main" val="262491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85184E4-C93A-4E34-8365-1886AAC5D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8AB0D40B-37F7-4F1F-B956-AFC12066AB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68972" y="723901"/>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0DF91FF-8373-DBDA-BA4C-3512956F2E28}"/>
              </a:ext>
            </a:extLst>
          </p:cNvPr>
          <p:cNvSpPr>
            <a:spLocks noGrp="1"/>
          </p:cNvSpPr>
          <p:nvPr>
            <p:ph type="title"/>
          </p:nvPr>
        </p:nvSpPr>
        <p:spPr>
          <a:xfrm>
            <a:off x="704088" y="554762"/>
            <a:ext cx="3623818" cy="4559890"/>
          </a:xfrm>
        </p:spPr>
        <p:txBody>
          <a:bodyPr>
            <a:normAutofit/>
          </a:bodyPr>
          <a:lstStyle/>
          <a:p>
            <a:r>
              <a:rPr lang="he-IL"/>
              <a:t>Agenda</a:t>
            </a:r>
          </a:p>
        </p:txBody>
      </p:sp>
      <p:sp>
        <p:nvSpPr>
          <p:cNvPr id="10" name="Slide Number Placeholder 9">
            <a:extLst>
              <a:ext uri="{FF2B5EF4-FFF2-40B4-BE49-F238E27FC236}">
                <a16:creationId xmlns:a16="http://schemas.microsoft.com/office/drawing/2014/main" id="{2CEF35B5-9340-6C8F-2550-35260261BFFC}"/>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r>
              <a:rPr lang="en-US"/>
              <a:t>/15</a:t>
            </a:r>
          </a:p>
        </p:txBody>
      </p:sp>
      <p:graphicFrame>
        <p:nvGraphicFramePr>
          <p:cNvPr id="23" name="Content Placeholder 2">
            <a:extLst>
              <a:ext uri="{FF2B5EF4-FFF2-40B4-BE49-F238E27FC236}">
                <a16:creationId xmlns:a16="http://schemas.microsoft.com/office/drawing/2014/main" id="{764B1981-5F45-38C7-66C4-7A18ABF00E68}"/>
              </a:ext>
            </a:extLst>
          </p:cNvPr>
          <p:cNvGraphicFramePr>
            <a:graphicFrameLocks noGrp="1"/>
          </p:cNvGraphicFramePr>
          <p:nvPr>
            <p:ph idx="1"/>
            <p:extLst>
              <p:ext uri="{D42A27DB-BD31-4B8C-83A1-F6EECF244321}">
                <p14:modId xmlns:p14="http://schemas.microsoft.com/office/powerpoint/2010/main" val="2777058930"/>
              </p:ext>
            </p:extLst>
          </p:nvPr>
        </p:nvGraphicFramePr>
        <p:xfrm>
          <a:off x="5715000" y="723900"/>
          <a:ext cx="5715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91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B7830-8E38-2BAB-88BC-C6A7C885C5F7}"/>
              </a:ext>
            </a:extLst>
          </p:cNvPr>
          <p:cNvSpPr>
            <a:spLocks noGrp="1"/>
          </p:cNvSpPr>
          <p:nvPr>
            <p:ph type="title"/>
          </p:nvPr>
        </p:nvSpPr>
        <p:spPr>
          <a:xfrm>
            <a:off x="704088" y="555712"/>
            <a:ext cx="4218435" cy="2390687"/>
          </a:xfrm>
        </p:spPr>
        <p:txBody>
          <a:bodyPr vert="horz" lIns="91440" tIns="45720" rIns="91440" bIns="45720" rtlCol="0" anchor="t">
            <a:normAutofit/>
          </a:bodyPr>
          <a:lstStyle/>
          <a:p>
            <a:r>
              <a:rPr lang="en-US"/>
              <a:t>Introduction and Project goals</a:t>
            </a:r>
            <a:endParaRPr lang="en-US" dirty="0"/>
          </a:p>
        </p:txBody>
      </p:sp>
      <p:sp>
        <p:nvSpPr>
          <p:cNvPr id="4" name="Content Placeholder 3">
            <a:extLst>
              <a:ext uri="{FF2B5EF4-FFF2-40B4-BE49-F238E27FC236}">
                <a16:creationId xmlns:a16="http://schemas.microsoft.com/office/drawing/2014/main" id="{CAB7B802-CC36-CB60-CF14-E5E7943A7606}"/>
              </a:ext>
            </a:extLst>
          </p:cNvPr>
          <p:cNvSpPr>
            <a:spLocks noGrp="1"/>
          </p:cNvSpPr>
          <p:nvPr>
            <p:ph sz="half" idx="2"/>
          </p:nvPr>
        </p:nvSpPr>
        <p:spPr>
          <a:xfrm>
            <a:off x="5576418" y="555712"/>
            <a:ext cx="5916168" cy="5614416"/>
          </a:xfrm>
        </p:spPr>
        <p:txBody>
          <a:bodyPr vert="horz" lIns="91440" tIns="45720" rIns="91440" bIns="45720" rtlCol="0">
            <a:normAutofit/>
          </a:bodyPr>
          <a:lstStyle/>
          <a:p>
            <a:r>
              <a:rPr lang="en-US" b="1" dirty="0"/>
              <a:t>Real-Time Data Integration</a:t>
            </a:r>
            <a:r>
              <a:rPr lang="en-US" dirty="0"/>
              <a:t>: Merge live bus data (REST Api) with GTFS</a:t>
            </a:r>
          </a:p>
          <a:p>
            <a:r>
              <a:rPr lang="en-US" b="1" dirty="0"/>
              <a:t>Trip Reconstruction</a:t>
            </a:r>
            <a:r>
              <a:rPr lang="en-US" dirty="0"/>
              <a:t>: Rebuild trips using combined datasets</a:t>
            </a:r>
          </a:p>
          <a:p>
            <a:r>
              <a:rPr lang="en-US" b="1" dirty="0"/>
              <a:t>Pipeline Development</a:t>
            </a:r>
            <a:r>
              <a:rPr lang="en-US" dirty="0"/>
              <a:t>: Develop efficient, scalable data pipeline, hosted on the cloud</a:t>
            </a:r>
          </a:p>
          <a:p>
            <a:r>
              <a:rPr lang="en-US" b="1" dirty="0"/>
              <a:t>CI/CD Implementation</a:t>
            </a:r>
            <a:r>
              <a:rPr lang="en-US" dirty="0"/>
              <a:t>: Streamline secure deployment and updates</a:t>
            </a:r>
          </a:p>
          <a:p>
            <a:r>
              <a:rPr lang="en-US" b="1" dirty="0"/>
              <a:t>Business Questions</a:t>
            </a:r>
            <a:r>
              <a:rPr lang="en-US" dirty="0"/>
              <a:t>: Answer key business questions using comprehensive data analysis</a:t>
            </a:r>
            <a:endParaRPr lang="en-US" sz="2000" dirty="0"/>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25511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cityscape with a bridge and a bridge&#10;&#10;Description automatically generated">
            <a:extLst>
              <a:ext uri="{FF2B5EF4-FFF2-40B4-BE49-F238E27FC236}">
                <a16:creationId xmlns:a16="http://schemas.microsoft.com/office/drawing/2014/main" id="{9CBA30EC-DA0B-DE95-D93D-26DBDAA1A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42" y="2530766"/>
            <a:ext cx="4214388" cy="4214388"/>
          </a:xfrm>
          <a:prstGeom prst="rect">
            <a:avLst/>
          </a:prstGeom>
        </p:spPr>
      </p:pic>
      <p:sp>
        <p:nvSpPr>
          <p:cNvPr id="13" name="Slide Number Placeholder 12">
            <a:extLst>
              <a:ext uri="{FF2B5EF4-FFF2-40B4-BE49-F238E27FC236}">
                <a16:creationId xmlns:a16="http://schemas.microsoft.com/office/drawing/2014/main" id="{D3D597AD-76C3-3EB8-CEC0-C48D115D7A41}"/>
              </a:ext>
            </a:extLst>
          </p:cNvPr>
          <p:cNvSpPr>
            <a:spLocks noGrp="1"/>
          </p:cNvSpPr>
          <p:nvPr>
            <p:ph type="sldNum" sz="quarter" idx="12"/>
          </p:nvPr>
        </p:nvSpPr>
        <p:spPr/>
        <p:txBody>
          <a:bodyPr/>
          <a:lstStyle/>
          <a:p>
            <a:fld id="{87E7843D-FF13-4365-9478-9625B70A2705}" type="slidenum">
              <a:rPr lang="en-US" smtClean="0"/>
              <a:t>3</a:t>
            </a:fld>
            <a:r>
              <a:rPr lang="en-US" dirty="0"/>
              <a:t>/15</a:t>
            </a:r>
          </a:p>
        </p:txBody>
      </p:sp>
    </p:spTree>
    <p:extLst>
      <p:ext uri="{BB962C8B-B14F-4D97-AF65-F5344CB8AC3E}">
        <p14:creationId xmlns:p14="http://schemas.microsoft.com/office/powerpoint/2010/main" val="308047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8E0AB407-D840-FFB1-06A2-A7D4FBD04038}"/>
              </a:ext>
            </a:extLst>
          </p:cNvPr>
          <p:cNvSpPr>
            <a:spLocks noGrp="1"/>
          </p:cNvSpPr>
          <p:nvPr>
            <p:ph type="sldNum" sz="quarter" idx="12"/>
          </p:nvPr>
        </p:nvSpPr>
        <p:spPr/>
        <p:txBody>
          <a:bodyPr/>
          <a:lstStyle/>
          <a:p>
            <a:fld id="{87E7843D-FF13-4365-9478-9625B70A2705}" type="slidenum">
              <a:rPr lang="en-US" smtClean="0"/>
              <a:t>4</a:t>
            </a:fld>
            <a:r>
              <a:rPr lang="en-US"/>
              <a:t>/15</a:t>
            </a:r>
            <a:endParaRPr lang="en-US" dirty="0"/>
          </a:p>
        </p:txBody>
      </p:sp>
      <p:pic>
        <p:nvPicPr>
          <p:cNvPr id="20" name="Picture 19" descr="A diagram of a project architecture&#10;&#10;Description automatically generated">
            <a:extLst>
              <a:ext uri="{FF2B5EF4-FFF2-40B4-BE49-F238E27FC236}">
                <a16:creationId xmlns:a16="http://schemas.microsoft.com/office/drawing/2014/main" id="{C8B64BE1-0F6D-26D0-7A2A-1813B4437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12192000" cy="5943600"/>
          </a:xfrm>
          <a:prstGeom prst="rect">
            <a:avLst/>
          </a:prstGeom>
        </p:spPr>
      </p:pic>
    </p:spTree>
    <p:extLst>
      <p:ext uri="{BB962C8B-B14F-4D97-AF65-F5344CB8AC3E}">
        <p14:creationId xmlns:p14="http://schemas.microsoft.com/office/powerpoint/2010/main" val="300159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ontent Placeholder 3">
            <a:extLst>
              <a:ext uri="{FF2B5EF4-FFF2-40B4-BE49-F238E27FC236}">
                <a16:creationId xmlns:a16="http://schemas.microsoft.com/office/drawing/2014/main" id="{2687F415-444E-F5B8-FE4D-FEAC20961C88}"/>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MTA Real Bus Time API</a:t>
            </a:r>
          </a:p>
          <a:p>
            <a:pPr lvl="1"/>
            <a:r>
              <a:rPr lang="en-US" dirty="0"/>
              <a:t>Provides real-time bus location data</a:t>
            </a:r>
          </a:p>
          <a:p>
            <a:pPr lvl="1"/>
            <a:r>
              <a:rPr lang="en-US" dirty="0"/>
              <a:t>Updates every 15 seconds</a:t>
            </a:r>
          </a:p>
          <a:p>
            <a:r>
              <a:rPr lang="en-US" dirty="0"/>
              <a:t>MTA GTFS Static Data</a:t>
            </a:r>
          </a:p>
          <a:p>
            <a:pPr lvl="1"/>
            <a:r>
              <a:rPr lang="en-US" dirty="0"/>
              <a:t>Includes information on agency, calendar, routes, shapes, stop times, trips, and stops</a:t>
            </a:r>
          </a:p>
          <a:p>
            <a:pPr lvl="1"/>
            <a:r>
              <a:rPr lang="en-US" dirty="0"/>
              <a:t>Describes bus scheduling in New York City</a:t>
            </a:r>
          </a:p>
          <a:p>
            <a:pPr lvl="1"/>
            <a:r>
              <a:rPr lang="en-US" dirty="0"/>
              <a:t>Static data</a:t>
            </a:r>
          </a:p>
          <a:p>
            <a:pPr lvl="1"/>
            <a:r>
              <a:rPr lang="en-US" dirty="0"/>
              <a:t>Visual representation of GTFS data relationship</a:t>
            </a:r>
          </a:p>
        </p:txBody>
      </p:sp>
      <p:sp>
        <p:nvSpPr>
          <p:cNvPr id="22" name="Title 1">
            <a:extLst>
              <a:ext uri="{FF2B5EF4-FFF2-40B4-BE49-F238E27FC236}">
                <a16:creationId xmlns:a16="http://schemas.microsoft.com/office/drawing/2014/main" id="{F05527EC-9922-3183-D70F-BA5B65BF9DE8}"/>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pic>
        <p:nvPicPr>
          <p:cNvPr id="8" name="Picture 7" descr="A blue and orange diagram&#10;&#10;Description automatically generated">
            <a:extLst>
              <a:ext uri="{FF2B5EF4-FFF2-40B4-BE49-F238E27FC236}">
                <a16:creationId xmlns:a16="http://schemas.microsoft.com/office/drawing/2014/main" id="{342231C9-5496-2F4B-AB74-943259469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73" y="892088"/>
            <a:ext cx="4636655" cy="4636655"/>
          </a:xfrm>
          <a:prstGeom prst="rect">
            <a:avLst/>
          </a:prstGeom>
        </p:spPr>
      </p:pic>
      <p:sp>
        <p:nvSpPr>
          <p:cNvPr id="9" name="Slide Number Placeholder 8">
            <a:extLst>
              <a:ext uri="{FF2B5EF4-FFF2-40B4-BE49-F238E27FC236}">
                <a16:creationId xmlns:a16="http://schemas.microsoft.com/office/drawing/2014/main" id="{81BFE840-2EEA-63BA-C336-FE8C6A149F88}"/>
              </a:ext>
            </a:extLst>
          </p:cNvPr>
          <p:cNvSpPr>
            <a:spLocks noGrp="1"/>
          </p:cNvSpPr>
          <p:nvPr>
            <p:ph type="sldNum" sz="quarter" idx="12"/>
          </p:nvPr>
        </p:nvSpPr>
        <p:spPr/>
        <p:txBody>
          <a:bodyPr/>
          <a:lstStyle/>
          <a:p>
            <a:fld id="{87E7843D-FF13-4365-9478-9625B70A2705}" type="slidenum">
              <a:rPr lang="en-US" smtClean="0"/>
              <a:t>5</a:t>
            </a:fld>
            <a:r>
              <a:rPr lang="en-US" dirty="0"/>
              <a:t>/15</a:t>
            </a:r>
          </a:p>
        </p:txBody>
      </p:sp>
    </p:spTree>
    <p:extLst>
      <p:ext uri="{BB962C8B-B14F-4D97-AF65-F5344CB8AC3E}">
        <p14:creationId xmlns:p14="http://schemas.microsoft.com/office/powerpoint/2010/main" val="130408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E297C-3D96-FBDB-1544-E54E69F7B304}"/>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dirty="0"/>
              <a:t>Sources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12BD1DC-EEAD-2977-C77D-4A9582CC8D22}"/>
              </a:ext>
            </a:extLst>
          </p:cNvPr>
          <p:cNvPicPr>
            <a:picLocks noChangeAspect="1"/>
          </p:cNvPicPr>
          <p:nvPr/>
        </p:nvPicPr>
        <p:blipFill>
          <a:blip r:embed="rId3"/>
          <a:stretch>
            <a:fillRect/>
          </a:stretch>
        </p:blipFill>
        <p:spPr>
          <a:xfrm>
            <a:off x="173696" y="1"/>
            <a:ext cx="5153025" cy="4695824"/>
          </a:xfrm>
          <a:prstGeom prst="rect">
            <a:avLst/>
          </a:prstGeom>
        </p:spPr>
      </p:pic>
      <p:pic>
        <p:nvPicPr>
          <p:cNvPr id="11" name="Picture 10">
            <a:extLst>
              <a:ext uri="{FF2B5EF4-FFF2-40B4-BE49-F238E27FC236}">
                <a16:creationId xmlns:a16="http://schemas.microsoft.com/office/drawing/2014/main" id="{39ED50BE-5F52-F726-4E89-607654E55A0E}"/>
              </a:ext>
            </a:extLst>
          </p:cNvPr>
          <p:cNvPicPr>
            <a:picLocks noChangeAspect="1"/>
          </p:cNvPicPr>
          <p:nvPr/>
        </p:nvPicPr>
        <p:blipFill>
          <a:blip r:embed="rId4"/>
          <a:stretch>
            <a:fillRect/>
          </a:stretch>
        </p:blipFill>
        <p:spPr>
          <a:xfrm>
            <a:off x="173696" y="4705379"/>
            <a:ext cx="4308466" cy="1799924"/>
          </a:xfrm>
          <a:prstGeom prst="rect">
            <a:avLst/>
          </a:prstGeom>
        </p:spPr>
      </p:pic>
      <p:sp>
        <p:nvSpPr>
          <p:cNvPr id="23" name="Content Placeholder 3">
            <a:extLst>
              <a:ext uri="{FF2B5EF4-FFF2-40B4-BE49-F238E27FC236}">
                <a16:creationId xmlns:a16="http://schemas.microsoft.com/office/drawing/2014/main" id="{DA15DEE5-1BFB-A7EF-7FDC-E09769ABFBE2}"/>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MTA Real Bus Time API</a:t>
            </a:r>
          </a:p>
          <a:p>
            <a:pPr lvl="1"/>
            <a:r>
              <a:rPr lang="en-US" dirty="0"/>
              <a:t>Provides real-time bus location data</a:t>
            </a:r>
          </a:p>
          <a:p>
            <a:pPr lvl="1"/>
            <a:r>
              <a:rPr lang="en-US" dirty="0"/>
              <a:t>Updates every 15 seconds</a:t>
            </a:r>
          </a:p>
          <a:p>
            <a:r>
              <a:rPr lang="en-US" dirty="0">
                <a:solidFill>
                  <a:schemeClr val="bg1">
                    <a:lumMod val="75000"/>
                  </a:schemeClr>
                </a:solidFill>
              </a:rPr>
              <a:t>MTA GTFS Static Data</a:t>
            </a:r>
          </a:p>
          <a:p>
            <a:pPr lvl="1"/>
            <a:r>
              <a:rPr lang="en-US" dirty="0">
                <a:solidFill>
                  <a:schemeClr val="bg1">
                    <a:lumMod val="75000"/>
                  </a:schemeClr>
                </a:solidFill>
              </a:rPr>
              <a:t>Includes information on agency, calendar, routes, shapes, stop times, trips, and stops</a:t>
            </a:r>
          </a:p>
          <a:p>
            <a:pPr lvl="1"/>
            <a:r>
              <a:rPr lang="en-US" dirty="0">
                <a:solidFill>
                  <a:schemeClr val="bg1">
                    <a:lumMod val="75000"/>
                  </a:schemeClr>
                </a:solidFill>
              </a:rPr>
              <a:t>Describes bus scheduling in New York City</a:t>
            </a:r>
          </a:p>
          <a:p>
            <a:pPr lvl="1"/>
            <a:r>
              <a:rPr lang="en-US" dirty="0">
                <a:solidFill>
                  <a:schemeClr val="bg1">
                    <a:lumMod val="75000"/>
                  </a:schemeClr>
                </a:solidFill>
              </a:rPr>
              <a:t>Static data</a:t>
            </a:r>
          </a:p>
          <a:p>
            <a:pPr lvl="1"/>
            <a:r>
              <a:rPr lang="en-US" dirty="0">
                <a:solidFill>
                  <a:schemeClr val="bg1">
                    <a:lumMod val="75000"/>
                  </a:schemeClr>
                </a:solidFill>
              </a:rPr>
              <a:t>Visual representation of GTFS data relationship</a:t>
            </a:r>
          </a:p>
        </p:txBody>
      </p:sp>
      <p:sp>
        <p:nvSpPr>
          <p:cNvPr id="24" name="Title 1">
            <a:extLst>
              <a:ext uri="{FF2B5EF4-FFF2-40B4-BE49-F238E27FC236}">
                <a16:creationId xmlns:a16="http://schemas.microsoft.com/office/drawing/2014/main" id="{49DE7431-9AF7-B59C-0F7E-E9522B87B27E}"/>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sp>
        <p:nvSpPr>
          <p:cNvPr id="13" name="Slide Number Placeholder 12">
            <a:extLst>
              <a:ext uri="{FF2B5EF4-FFF2-40B4-BE49-F238E27FC236}">
                <a16:creationId xmlns:a16="http://schemas.microsoft.com/office/drawing/2014/main" id="{8C8BCD83-1B72-3A5E-B84C-57099A1DF485}"/>
              </a:ext>
            </a:extLst>
          </p:cNvPr>
          <p:cNvSpPr>
            <a:spLocks noGrp="1"/>
          </p:cNvSpPr>
          <p:nvPr>
            <p:ph type="sldNum" sz="quarter" idx="12"/>
          </p:nvPr>
        </p:nvSpPr>
        <p:spPr/>
        <p:txBody>
          <a:bodyPr/>
          <a:lstStyle/>
          <a:p>
            <a:fld id="{87E7843D-FF13-4365-9478-9625B70A2705}" type="slidenum">
              <a:rPr lang="en-US" smtClean="0"/>
              <a:t>6</a:t>
            </a:fld>
            <a:r>
              <a:rPr lang="en-US" dirty="0"/>
              <a:t>/15</a:t>
            </a:r>
          </a:p>
        </p:txBody>
      </p:sp>
    </p:spTree>
    <p:extLst>
      <p:ext uri="{BB962C8B-B14F-4D97-AF65-F5344CB8AC3E}">
        <p14:creationId xmlns:p14="http://schemas.microsoft.com/office/powerpoint/2010/main" val="44896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E297C-3D96-FBDB-1544-E54E69F7B304}"/>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dirty="0"/>
              <a:t>Sources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diagram of a computer&#10;&#10;Description automatically generated">
            <a:extLst>
              <a:ext uri="{FF2B5EF4-FFF2-40B4-BE49-F238E27FC236}">
                <a16:creationId xmlns:a16="http://schemas.microsoft.com/office/drawing/2014/main" id="{2D5E0D7D-E7DB-27EF-3118-4B170A1BA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83" y="555713"/>
            <a:ext cx="5537913" cy="6170128"/>
          </a:xfrm>
          <a:prstGeom prst="rect">
            <a:avLst/>
          </a:prstGeom>
        </p:spPr>
      </p:pic>
      <p:sp>
        <p:nvSpPr>
          <p:cNvPr id="19" name="Content Placeholder 3">
            <a:extLst>
              <a:ext uri="{FF2B5EF4-FFF2-40B4-BE49-F238E27FC236}">
                <a16:creationId xmlns:a16="http://schemas.microsoft.com/office/drawing/2014/main" id="{9670CE7C-2C8C-32D4-5D40-604384B8B8EB}"/>
              </a:ext>
            </a:extLst>
          </p:cNvPr>
          <p:cNvSpPr txBox="1">
            <a:spLocks/>
          </p:cNvSpPr>
          <p:nvPr/>
        </p:nvSpPr>
        <p:spPr>
          <a:xfrm>
            <a:off x="5825008" y="1573388"/>
            <a:ext cx="6065179" cy="377216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MTA Real Bus Time API</a:t>
            </a:r>
          </a:p>
          <a:p>
            <a:pPr lvl="1"/>
            <a:r>
              <a:rPr lang="en-US" dirty="0">
                <a:solidFill>
                  <a:schemeClr val="bg1">
                    <a:lumMod val="75000"/>
                  </a:schemeClr>
                </a:solidFill>
              </a:rPr>
              <a:t>Provides real-time bus location data</a:t>
            </a:r>
          </a:p>
          <a:p>
            <a:pPr lvl="1"/>
            <a:r>
              <a:rPr lang="en-US" dirty="0">
                <a:solidFill>
                  <a:schemeClr val="bg1">
                    <a:lumMod val="75000"/>
                  </a:schemeClr>
                </a:solidFill>
              </a:rPr>
              <a:t>Updates every 15 seconds</a:t>
            </a:r>
          </a:p>
          <a:p>
            <a:r>
              <a:rPr lang="en-US" dirty="0"/>
              <a:t>MTA GTFS Static Data</a:t>
            </a:r>
          </a:p>
          <a:p>
            <a:pPr lvl="1"/>
            <a:r>
              <a:rPr lang="en-US" dirty="0"/>
              <a:t>Includes information on agency, calendar, routes, shapes, stop times, trips, and stops</a:t>
            </a:r>
          </a:p>
          <a:p>
            <a:pPr lvl="1"/>
            <a:r>
              <a:rPr lang="en-US" dirty="0"/>
              <a:t>Describes bus scheduling in New York City</a:t>
            </a:r>
          </a:p>
          <a:p>
            <a:pPr lvl="1"/>
            <a:r>
              <a:rPr lang="en-US" dirty="0"/>
              <a:t>Static data</a:t>
            </a:r>
          </a:p>
          <a:p>
            <a:pPr lvl="1"/>
            <a:r>
              <a:rPr lang="en-US" dirty="0"/>
              <a:t>Visual representation of GTFS data relationship</a:t>
            </a:r>
          </a:p>
        </p:txBody>
      </p:sp>
      <p:sp>
        <p:nvSpPr>
          <p:cNvPr id="20" name="Title 1">
            <a:extLst>
              <a:ext uri="{FF2B5EF4-FFF2-40B4-BE49-F238E27FC236}">
                <a16:creationId xmlns:a16="http://schemas.microsoft.com/office/drawing/2014/main" id="{EBFEC90C-1F02-C75A-CE8A-B6EEE9C7E509}"/>
              </a:ext>
            </a:extLst>
          </p:cNvPr>
          <p:cNvSpPr txBox="1">
            <a:spLocks/>
          </p:cNvSpPr>
          <p:nvPr/>
        </p:nvSpPr>
        <p:spPr>
          <a:xfrm>
            <a:off x="5978489" y="555713"/>
            <a:ext cx="3721629" cy="129759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dirty="0"/>
              <a:t>Sources</a:t>
            </a:r>
          </a:p>
        </p:txBody>
      </p:sp>
      <p:sp>
        <p:nvSpPr>
          <p:cNvPr id="11" name="Slide Number Placeholder 10">
            <a:extLst>
              <a:ext uri="{FF2B5EF4-FFF2-40B4-BE49-F238E27FC236}">
                <a16:creationId xmlns:a16="http://schemas.microsoft.com/office/drawing/2014/main" id="{8E4FBB32-6770-175E-E685-A3E28024DF27}"/>
              </a:ext>
            </a:extLst>
          </p:cNvPr>
          <p:cNvSpPr>
            <a:spLocks noGrp="1"/>
          </p:cNvSpPr>
          <p:nvPr>
            <p:ph type="sldNum" sz="quarter" idx="12"/>
          </p:nvPr>
        </p:nvSpPr>
        <p:spPr/>
        <p:txBody>
          <a:bodyPr/>
          <a:lstStyle/>
          <a:p>
            <a:fld id="{87E7843D-FF13-4365-9478-9625B70A2705}" type="slidenum">
              <a:rPr lang="en-US" smtClean="0"/>
              <a:t>7</a:t>
            </a:fld>
            <a:r>
              <a:rPr lang="en-US" dirty="0"/>
              <a:t>/15</a:t>
            </a:r>
          </a:p>
        </p:txBody>
      </p:sp>
    </p:spTree>
    <p:extLst>
      <p:ext uri="{BB962C8B-B14F-4D97-AF65-F5344CB8AC3E}">
        <p14:creationId xmlns:p14="http://schemas.microsoft.com/office/powerpoint/2010/main" val="330840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806CC-B927-1F03-0DDC-BAFB47EA2A13}"/>
              </a:ext>
            </a:extLst>
          </p:cNvPr>
          <p:cNvSpPr>
            <a:spLocks noGrp="1"/>
          </p:cNvSpPr>
          <p:nvPr>
            <p:ph type="title"/>
          </p:nvPr>
        </p:nvSpPr>
        <p:spPr>
          <a:xfrm>
            <a:off x="704088" y="555713"/>
            <a:ext cx="3721629" cy="2648594"/>
          </a:xfrm>
        </p:spPr>
        <p:txBody>
          <a:bodyPr vert="horz" lIns="91440" tIns="45720" rIns="91440" bIns="45720" rtlCol="0" anchor="t">
            <a:normAutofit/>
          </a:bodyPr>
          <a:lstStyle/>
          <a:p>
            <a:r>
              <a:rPr lang="en-US"/>
              <a:t>Data Ingestion</a:t>
            </a:r>
          </a:p>
        </p:txBody>
      </p:sp>
      <p:sp>
        <p:nvSpPr>
          <p:cNvPr id="4" name="Content Placeholder 3">
            <a:extLst>
              <a:ext uri="{FF2B5EF4-FFF2-40B4-BE49-F238E27FC236}">
                <a16:creationId xmlns:a16="http://schemas.microsoft.com/office/drawing/2014/main" id="{6159EFBA-1654-42D0-AB85-84CC30D67A0E}"/>
              </a:ext>
            </a:extLst>
          </p:cNvPr>
          <p:cNvSpPr>
            <a:spLocks noGrp="1"/>
          </p:cNvSpPr>
          <p:nvPr>
            <p:ph sz="half" idx="2"/>
          </p:nvPr>
        </p:nvSpPr>
        <p:spPr>
          <a:xfrm>
            <a:off x="4888077" y="555712"/>
            <a:ext cx="6604509" cy="5614416"/>
          </a:xfrm>
        </p:spPr>
        <p:txBody>
          <a:bodyPr vert="horz" lIns="91440" tIns="45720" rIns="91440" bIns="45720" rtlCol="0">
            <a:normAutofit lnSpcReduction="10000"/>
          </a:bodyPr>
          <a:lstStyle/>
          <a:p>
            <a:r>
              <a:rPr lang="en-US" dirty="0"/>
              <a:t>Data Ingestion with </a:t>
            </a:r>
            <a:r>
              <a:rPr lang="en-US" dirty="0" err="1"/>
              <a:t>Airbyte</a:t>
            </a:r>
            <a:endParaRPr lang="en-US" dirty="0"/>
          </a:p>
          <a:p>
            <a:pPr lvl="1"/>
            <a:r>
              <a:rPr lang="en-US" dirty="0"/>
              <a:t>Hosted on Amazon EC2 instance, whitelist specific IP’s</a:t>
            </a:r>
          </a:p>
          <a:p>
            <a:pPr lvl="1"/>
            <a:r>
              <a:rPr lang="en-US" dirty="0"/>
              <a:t>Extracts data from MTA real Bus Time API  using custom connector</a:t>
            </a:r>
          </a:p>
          <a:p>
            <a:pPr lvl="1"/>
            <a:r>
              <a:rPr lang="en-US" dirty="0"/>
              <a:t>Incremental load method, into Postgres RDS to avoid expensive ingestion into Snowflake </a:t>
            </a:r>
          </a:p>
          <a:p>
            <a:r>
              <a:rPr lang="en-US" dirty="0"/>
              <a:t>Custom Connector for API</a:t>
            </a:r>
          </a:p>
          <a:p>
            <a:pPr lvl="1"/>
            <a:r>
              <a:rPr lang="en-US" dirty="0"/>
              <a:t>Securely passes API key</a:t>
            </a:r>
          </a:p>
          <a:p>
            <a:pPr lvl="1"/>
            <a:r>
              <a:rPr lang="en-US" dirty="0"/>
              <a:t>Allows controlling size of data</a:t>
            </a:r>
          </a:p>
          <a:p>
            <a:r>
              <a:rPr lang="en-US" dirty="0"/>
              <a:t>Data Movement to Snowflake</a:t>
            </a:r>
          </a:p>
          <a:p>
            <a:pPr lvl="1"/>
            <a:r>
              <a:rPr lang="en-US" dirty="0"/>
              <a:t>Daily transfer from PostgreSQL to Snowflake using </a:t>
            </a:r>
            <a:r>
              <a:rPr lang="en-US" dirty="0" err="1"/>
              <a:t>Dagster</a:t>
            </a:r>
            <a:endParaRPr lang="en-US" dirty="0"/>
          </a:p>
          <a:p>
            <a:r>
              <a:rPr lang="en-US" dirty="0"/>
              <a:t>Loading GTFS Files</a:t>
            </a:r>
          </a:p>
          <a:p>
            <a:pPr lvl="1"/>
            <a:r>
              <a:rPr lang="en-US" dirty="0"/>
              <a:t>Hosted on S3 bucket</a:t>
            </a:r>
          </a:p>
          <a:p>
            <a:pPr lvl="1"/>
            <a:r>
              <a:rPr lang="en-US" dirty="0"/>
              <a:t>Ingested using Snowflake’s COPY INTO method</a:t>
            </a:r>
          </a:p>
          <a:p>
            <a:pPr lvl="1"/>
            <a:r>
              <a:rPr lang="en-US" dirty="0"/>
              <a:t>Efficiently handles large files</a:t>
            </a:r>
          </a:p>
        </p:txBody>
      </p:sp>
      <p:cxnSp>
        <p:nvCxnSpPr>
          <p:cNvPr id="16" name="Straight Connector 15">
            <a:extLst>
              <a:ext uri="{FF2B5EF4-FFF2-40B4-BE49-F238E27FC236}">
                <a16:creationId xmlns:a16="http://schemas.microsoft.com/office/drawing/2014/main" id="{40ADC89C-EB4E-4AA5-ABBD-448BEC5FA3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76800" y="723900"/>
            <a:ext cx="0" cy="54494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descr="A diagram of a cloud computing process&#10;&#10;Description automatically generated with medium confidence">
            <a:extLst>
              <a:ext uri="{FF2B5EF4-FFF2-40B4-BE49-F238E27FC236}">
                <a16:creationId xmlns:a16="http://schemas.microsoft.com/office/drawing/2014/main" id="{A694434A-DA88-06E8-AE7C-DAFC392C9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2489913"/>
            <a:ext cx="3038177" cy="3504912"/>
          </a:xfrm>
          <a:prstGeom prst="rect">
            <a:avLst/>
          </a:prstGeom>
        </p:spPr>
      </p:pic>
      <p:sp>
        <p:nvSpPr>
          <p:cNvPr id="11" name="Slide Number Placeholder 10">
            <a:extLst>
              <a:ext uri="{FF2B5EF4-FFF2-40B4-BE49-F238E27FC236}">
                <a16:creationId xmlns:a16="http://schemas.microsoft.com/office/drawing/2014/main" id="{623D6BF3-AD83-F03D-4C4B-56F59334D42E}"/>
              </a:ext>
            </a:extLst>
          </p:cNvPr>
          <p:cNvSpPr>
            <a:spLocks noGrp="1"/>
          </p:cNvSpPr>
          <p:nvPr>
            <p:ph type="sldNum" sz="quarter" idx="12"/>
          </p:nvPr>
        </p:nvSpPr>
        <p:spPr/>
        <p:txBody>
          <a:bodyPr/>
          <a:lstStyle/>
          <a:p>
            <a:fld id="{87E7843D-FF13-4365-9478-9625B70A2705}" type="slidenum">
              <a:rPr lang="en-US" smtClean="0"/>
              <a:t>8</a:t>
            </a:fld>
            <a:r>
              <a:rPr lang="en-US" dirty="0"/>
              <a:t>/15</a:t>
            </a:r>
          </a:p>
        </p:txBody>
      </p:sp>
    </p:spTree>
    <p:extLst>
      <p:ext uri="{BB962C8B-B14F-4D97-AF65-F5344CB8AC3E}">
        <p14:creationId xmlns:p14="http://schemas.microsoft.com/office/powerpoint/2010/main" val="424075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C0877-DE15-4E37-B655-1735E02C1CD4}"/>
              </a:ext>
            </a:extLst>
          </p:cNvPr>
          <p:cNvSpPr>
            <a:spLocks noGrp="1"/>
          </p:cNvSpPr>
          <p:nvPr>
            <p:ph type="title"/>
          </p:nvPr>
        </p:nvSpPr>
        <p:spPr>
          <a:xfrm>
            <a:off x="704087" y="559063"/>
            <a:ext cx="3306747" cy="736337"/>
          </a:xfrm>
        </p:spPr>
        <p:txBody>
          <a:bodyPr>
            <a:normAutofit/>
          </a:bodyPr>
          <a:lstStyle/>
          <a:p>
            <a:r>
              <a:rPr lang="he-IL" sz="3600" dirty="0" err="1"/>
              <a:t>Storage</a:t>
            </a:r>
            <a:endParaRPr lang="he-IL" sz="3600" dirty="0"/>
          </a:p>
        </p:txBody>
      </p:sp>
      <p:sp>
        <p:nvSpPr>
          <p:cNvPr id="3" name="Content Placeholder 2">
            <a:extLst>
              <a:ext uri="{FF2B5EF4-FFF2-40B4-BE49-F238E27FC236}">
                <a16:creationId xmlns:a16="http://schemas.microsoft.com/office/drawing/2014/main" id="{1AA3216A-3880-4F81-67F7-C0E55B0FABE9}"/>
              </a:ext>
            </a:extLst>
          </p:cNvPr>
          <p:cNvSpPr>
            <a:spLocks noGrp="1"/>
          </p:cNvSpPr>
          <p:nvPr>
            <p:ph idx="1"/>
          </p:nvPr>
        </p:nvSpPr>
        <p:spPr>
          <a:xfrm>
            <a:off x="4643022" y="622249"/>
            <a:ext cx="6844892" cy="5639712"/>
          </a:xfrm>
        </p:spPr>
        <p:txBody>
          <a:bodyPr>
            <a:normAutofit/>
          </a:bodyPr>
          <a:lstStyle/>
          <a:p>
            <a:pPr>
              <a:lnSpc>
                <a:spcPct val="100000"/>
              </a:lnSpc>
            </a:pPr>
            <a:r>
              <a:rPr lang="en-US" sz="1700"/>
              <a:t>Snowflake as Main Storage</a:t>
            </a:r>
          </a:p>
          <a:p>
            <a:pPr lvl="1">
              <a:lnSpc>
                <a:spcPct val="100000"/>
              </a:lnSpc>
            </a:pPr>
            <a:r>
              <a:rPr lang="en-US" sz="1700"/>
              <a:t>Scalability: Easily handles large data volumes</a:t>
            </a:r>
          </a:p>
          <a:p>
            <a:pPr lvl="1">
              <a:lnSpc>
                <a:spcPct val="100000"/>
              </a:lnSpc>
            </a:pPr>
            <a:r>
              <a:rPr lang="en-US" sz="1700"/>
              <a:t>Performance: Excellent query performance with columnar storage and MPP engine</a:t>
            </a:r>
          </a:p>
          <a:p>
            <a:pPr lvl="1">
              <a:lnSpc>
                <a:spcPct val="100000"/>
              </a:lnSpc>
            </a:pPr>
            <a:r>
              <a:rPr lang="en-US" sz="1700"/>
              <a:t>Efficient data loading: Quick loading with COPY INTO method</a:t>
            </a:r>
          </a:p>
          <a:p>
            <a:pPr lvl="1">
              <a:lnSpc>
                <a:spcPct val="100000"/>
              </a:lnSpc>
            </a:pPr>
            <a:r>
              <a:rPr lang="en-US" sz="1700"/>
              <a:t>Built-in features: Time travel and data sharing for analysis and collaboration</a:t>
            </a:r>
          </a:p>
          <a:p>
            <a:pPr lvl="1">
              <a:lnSpc>
                <a:spcPct val="100000"/>
              </a:lnSpc>
            </a:pPr>
            <a:r>
              <a:rPr lang="en-US" sz="1700"/>
              <a:t>Integration with BI tools: Works well with many BI vendors</a:t>
            </a:r>
          </a:p>
          <a:p>
            <a:pPr>
              <a:lnSpc>
                <a:spcPct val="100000"/>
              </a:lnSpc>
            </a:pPr>
            <a:r>
              <a:rPr lang="en-US" sz="1700"/>
              <a:t>PostgreSQL for Raw Transit Data</a:t>
            </a:r>
          </a:p>
          <a:p>
            <a:pPr lvl="1">
              <a:lnSpc>
                <a:spcPct val="100000"/>
              </a:lnSpc>
            </a:pPr>
            <a:r>
              <a:rPr lang="en-US" sz="1700"/>
              <a:t>Cost-effective buffer: Avoids high costs of frequent Snowflake queries</a:t>
            </a:r>
          </a:p>
          <a:p>
            <a:pPr lvl="1">
              <a:lnSpc>
                <a:spcPct val="100000"/>
              </a:lnSpc>
            </a:pPr>
            <a:r>
              <a:rPr lang="en-US" sz="1700"/>
              <a:t>Near real-time reporting: Immediate insights into bus locations</a:t>
            </a:r>
          </a:p>
          <a:p>
            <a:pPr lvl="1">
              <a:lnSpc>
                <a:spcPct val="100000"/>
              </a:lnSpc>
            </a:pPr>
            <a:r>
              <a:rPr lang="en-US" sz="1700"/>
              <a:t>Data staging: Allows for initial data quality checks and preprocessing</a:t>
            </a:r>
            <a:endParaRPr lang="he-IL" sz="1700" dirty="0"/>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8545508-2D4F-5A9E-EA0E-7EC000A93E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99" y="1313411"/>
            <a:ext cx="1648864" cy="1648864"/>
          </a:xfrm>
          <a:prstGeom prst="rect">
            <a:avLst/>
          </a:prstGeom>
        </p:spPr>
      </p:pic>
      <p:pic>
        <p:nvPicPr>
          <p:cNvPr id="41" name="Picture 40" descr="A blue and grey elephant head&#10;&#10;Description automatically generated">
            <a:extLst>
              <a:ext uri="{FF2B5EF4-FFF2-40B4-BE49-F238E27FC236}">
                <a16:creationId xmlns:a16="http://schemas.microsoft.com/office/drawing/2014/main" id="{F87510FF-B83A-D4B2-1B6F-6439BC519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679" y="2962275"/>
            <a:ext cx="2228850" cy="2228850"/>
          </a:xfrm>
          <a:prstGeom prst="rect">
            <a:avLst/>
          </a:prstGeom>
        </p:spPr>
      </p:pic>
      <p:sp>
        <p:nvSpPr>
          <p:cNvPr id="13" name="Slide Number Placeholder 12">
            <a:extLst>
              <a:ext uri="{FF2B5EF4-FFF2-40B4-BE49-F238E27FC236}">
                <a16:creationId xmlns:a16="http://schemas.microsoft.com/office/drawing/2014/main" id="{392FF2EC-B22F-36CF-1451-54AE29E7C6E1}"/>
              </a:ext>
            </a:extLst>
          </p:cNvPr>
          <p:cNvSpPr>
            <a:spLocks noGrp="1"/>
          </p:cNvSpPr>
          <p:nvPr>
            <p:ph type="sldNum" sz="quarter" idx="12"/>
          </p:nvPr>
        </p:nvSpPr>
        <p:spPr/>
        <p:txBody>
          <a:bodyPr/>
          <a:lstStyle/>
          <a:p>
            <a:fld id="{87E7843D-FF13-4365-9478-9625B70A2705}" type="slidenum">
              <a:rPr lang="en-US" smtClean="0"/>
              <a:t>9</a:t>
            </a:fld>
            <a:r>
              <a:rPr lang="en-US" dirty="0"/>
              <a:t>/15</a:t>
            </a:r>
          </a:p>
        </p:txBody>
      </p:sp>
    </p:spTree>
    <p:extLst>
      <p:ext uri="{BB962C8B-B14F-4D97-AF65-F5344CB8AC3E}">
        <p14:creationId xmlns:p14="http://schemas.microsoft.com/office/powerpoint/2010/main" val="1283748347"/>
      </p:ext>
    </p:extLst>
  </p:cSld>
  <p:clrMapOvr>
    <a:masterClrMapping/>
  </p:clrMapOvr>
</p:sld>
</file>

<file path=ppt/theme/theme1.xml><?xml version="1.0" encoding="utf-8"?>
<a:theme xmlns:a="http://schemas.openxmlformats.org/drawingml/2006/main" name="ChronicleVTI">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1369</TotalTime>
  <Words>2346</Words>
  <Application>Microsoft Office PowerPoint</Application>
  <PresentationFormat>Widescreen</PresentationFormat>
  <Paragraphs>149</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Calisto MT</vt:lpstr>
      <vt:lpstr>Courier New</vt:lpstr>
      <vt:lpstr>Neue Haas Grotesk Text Pro</vt:lpstr>
      <vt:lpstr>Univers Condensed</vt:lpstr>
      <vt:lpstr>ChronicleVTI</vt:lpstr>
      <vt:lpstr>NYCT Bus Analysis Project   </vt:lpstr>
      <vt:lpstr>Agenda</vt:lpstr>
      <vt:lpstr>Introduction and Project goals</vt:lpstr>
      <vt:lpstr>PowerPoint Presentation</vt:lpstr>
      <vt:lpstr>PowerPoint Presentation</vt:lpstr>
      <vt:lpstr>Sources</vt:lpstr>
      <vt:lpstr>Sources</vt:lpstr>
      <vt:lpstr>Data Ingestion</vt:lpstr>
      <vt:lpstr>Storage</vt:lpstr>
      <vt:lpstr>Transformation and Data Modeling</vt:lpstr>
      <vt:lpstr>Data modeling ERD</vt:lpstr>
      <vt:lpstr>Orchestration</vt:lpstr>
      <vt:lpstr>Orchestration - Asset job diagram</vt:lpstr>
      <vt:lpstr>CI/CD</vt:lpstr>
      <vt:lpstr>PowerPoint Presentation</vt:lpstr>
      <vt:lpstr>Getting started / instructions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דניאל פרמסילר</dc:creator>
  <cp:lastModifiedBy>דניאל פרמסילר</cp:lastModifiedBy>
  <cp:revision>7</cp:revision>
  <dcterms:created xsi:type="dcterms:W3CDTF">2024-08-17T16:11:10Z</dcterms:created>
  <dcterms:modified xsi:type="dcterms:W3CDTF">2024-08-18T15:17:15Z</dcterms:modified>
</cp:coreProperties>
</file>